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5"/>
  </p:notesMasterIdLst>
  <p:sldIdLst>
    <p:sldId id="256" r:id="rId2"/>
    <p:sldId id="257" r:id="rId3"/>
    <p:sldId id="259" r:id="rId4"/>
    <p:sldId id="261" r:id="rId5"/>
    <p:sldId id="262" r:id="rId6"/>
    <p:sldId id="265" r:id="rId7"/>
    <p:sldId id="313" r:id="rId8"/>
    <p:sldId id="268" r:id="rId9"/>
    <p:sldId id="269" r:id="rId10"/>
    <p:sldId id="271" r:id="rId11"/>
    <p:sldId id="272" r:id="rId12"/>
    <p:sldId id="321" r:id="rId13"/>
    <p:sldId id="273" r:id="rId14"/>
    <p:sldId id="315" r:id="rId15"/>
    <p:sldId id="314" r:id="rId16"/>
    <p:sldId id="274" r:id="rId17"/>
    <p:sldId id="275" r:id="rId18"/>
    <p:sldId id="276" r:id="rId19"/>
    <p:sldId id="277" r:id="rId20"/>
    <p:sldId id="318" r:id="rId21"/>
    <p:sldId id="278" r:id="rId22"/>
    <p:sldId id="319" r:id="rId23"/>
    <p:sldId id="279" r:id="rId24"/>
    <p:sldId id="282" r:id="rId25"/>
    <p:sldId id="283" r:id="rId26"/>
    <p:sldId id="32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323" r:id="rId40"/>
    <p:sldId id="297" r:id="rId41"/>
    <p:sldId id="298" r:id="rId42"/>
    <p:sldId id="310" r:id="rId43"/>
    <p:sldId id="300" r:id="rId44"/>
    <p:sldId id="301" r:id="rId45"/>
    <p:sldId id="302" r:id="rId46"/>
    <p:sldId id="303" r:id="rId47"/>
    <p:sldId id="317" r:id="rId48"/>
    <p:sldId id="311" r:id="rId49"/>
    <p:sldId id="312" r:id="rId50"/>
    <p:sldId id="304" r:id="rId51"/>
    <p:sldId id="305" r:id="rId52"/>
    <p:sldId id="320" r:id="rId53"/>
    <p:sldId id="306"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27" autoAdjust="0"/>
    <p:restoredTop sz="89389" autoAdjust="0"/>
  </p:normalViewPr>
  <p:slideViewPr>
    <p:cSldViewPr snapToGrid="0">
      <p:cViewPr varScale="1">
        <p:scale>
          <a:sx n="60" d="100"/>
          <a:sy n="60" d="100"/>
        </p:scale>
        <p:origin x="14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E7EA5-48EB-401D-9B23-2EB105AA9FB3}" type="datetimeFigureOut">
              <a:rPr lang="zh-CN" altLang="en-US" smtClean="0"/>
              <a:t>2021/8/24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ECDB1-C9DF-45DE-8A4B-4FCE93D7FDA4}" type="slidenum">
              <a:rPr lang="zh-CN" altLang="en-US" smtClean="0"/>
              <a:t>‹#›</a:t>
            </a:fld>
            <a:endParaRPr lang="zh-CN" altLang="en-US"/>
          </a:p>
        </p:txBody>
      </p:sp>
    </p:spTree>
    <p:extLst>
      <p:ext uri="{BB962C8B-B14F-4D97-AF65-F5344CB8AC3E}">
        <p14:creationId xmlns:p14="http://schemas.microsoft.com/office/powerpoint/2010/main" val="3218941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3</a:t>
            </a:fld>
            <a:endParaRPr lang="zh-CN" altLang="en-US"/>
          </a:p>
        </p:txBody>
      </p:sp>
    </p:spTree>
    <p:extLst>
      <p:ext uri="{BB962C8B-B14F-4D97-AF65-F5344CB8AC3E}">
        <p14:creationId xmlns:p14="http://schemas.microsoft.com/office/powerpoint/2010/main" val="2241171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14</a:t>
            </a:fld>
            <a:endParaRPr lang="zh-CN" altLang="en-US"/>
          </a:p>
        </p:txBody>
      </p:sp>
    </p:spTree>
    <p:extLst>
      <p:ext uri="{BB962C8B-B14F-4D97-AF65-F5344CB8AC3E}">
        <p14:creationId xmlns:p14="http://schemas.microsoft.com/office/powerpoint/2010/main" val="2068297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如图所示的标注</a:t>
            </a:r>
            <a:r>
              <a:rPr lang="en-US" altLang="zh-CN" sz="1200" dirty="0"/>
              <a:t>1</a:t>
            </a:r>
            <a:r>
              <a:rPr lang="zh-CN" altLang="en-US" sz="1200" dirty="0"/>
              <a:t>为</a:t>
            </a:r>
            <a:r>
              <a:rPr lang="en-US" altLang="zh-CN" sz="1200" dirty="0"/>
              <a:t>USART</a:t>
            </a:r>
            <a:r>
              <a:rPr lang="zh-CN" altLang="en-US" sz="1200" dirty="0"/>
              <a:t>引脚，引脚功能如下：</a:t>
            </a:r>
            <a:endParaRPr lang="en-US" altLang="zh-CN" sz="1200" dirty="0"/>
          </a:p>
          <a:p>
            <a:r>
              <a:rPr lang="zh-CN" altLang="en-US" sz="1200" dirty="0"/>
              <a:t>（</a:t>
            </a:r>
            <a:r>
              <a:rPr lang="en-US" altLang="zh-CN" sz="1200" dirty="0"/>
              <a:t>1</a:t>
            </a:r>
            <a:r>
              <a:rPr lang="zh-CN" altLang="en-US" sz="1200" dirty="0"/>
              <a:t>）</a:t>
            </a:r>
            <a:r>
              <a:rPr lang="en-US" altLang="zh-CN" sz="1200" dirty="0"/>
              <a:t>TX</a:t>
            </a:r>
            <a:r>
              <a:rPr lang="zh-CN" altLang="en-US" sz="1200" dirty="0"/>
              <a:t>：发送数据输出引脚。</a:t>
            </a:r>
            <a:endParaRPr lang="en-US" altLang="zh-CN" sz="1200" dirty="0"/>
          </a:p>
          <a:p>
            <a:r>
              <a:rPr lang="zh-CN" altLang="en-US" sz="1200" dirty="0"/>
              <a:t>（</a:t>
            </a:r>
            <a:r>
              <a:rPr lang="en-US" altLang="zh-CN" sz="1200" dirty="0"/>
              <a:t>2</a:t>
            </a:r>
            <a:r>
              <a:rPr lang="zh-CN" altLang="en-US" sz="1200" dirty="0"/>
              <a:t>）</a:t>
            </a:r>
            <a:r>
              <a:rPr lang="en-US" altLang="zh-CN" sz="1200" dirty="0"/>
              <a:t>RX</a:t>
            </a:r>
            <a:r>
              <a:rPr lang="zh-CN" altLang="en-US" sz="1200" dirty="0"/>
              <a:t>：接收数据输入引脚。</a:t>
            </a:r>
            <a:endParaRPr lang="en-US" altLang="zh-CN" sz="1200" dirty="0"/>
          </a:p>
          <a:p>
            <a:r>
              <a:rPr lang="zh-CN" altLang="en-US" sz="1200" dirty="0"/>
              <a:t>（</a:t>
            </a:r>
            <a:r>
              <a:rPr lang="en-US" altLang="zh-CN" sz="1200" dirty="0"/>
              <a:t>3</a:t>
            </a:r>
            <a:r>
              <a:rPr lang="zh-CN" altLang="en-US" sz="1200" dirty="0"/>
              <a:t>）</a:t>
            </a:r>
            <a:r>
              <a:rPr lang="en-US" altLang="zh-CN" sz="1200" dirty="0"/>
              <a:t>SW_RX</a:t>
            </a:r>
            <a:r>
              <a:rPr lang="zh-CN" altLang="en-US" sz="1200" dirty="0"/>
              <a:t>：数据接收引脚，只用于单线和智能卡模式，属于内部引脚，没有具体外部引脚。</a:t>
            </a:r>
          </a:p>
          <a:p>
            <a:r>
              <a:rPr lang="zh-CN" altLang="en-US" sz="1200" dirty="0"/>
              <a:t>（</a:t>
            </a:r>
            <a:r>
              <a:rPr lang="en-US" altLang="zh-CN" sz="1200" dirty="0"/>
              <a:t>4</a:t>
            </a:r>
            <a:r>
              <a:rPr lang="zh-CN" altLang="en-US" sz="1200" dirty="0"/>
              <a:t>）</a:t>
            </a:r>
            <a:r>
              <a:rPr lang="en-US" altLang="zh-CN" sz="1200" dirty="0" err="1"/>
              <a:t>nRTS</a:t>
            </a:r>
            <a:r>
              <a:rPr lang="zh-CN" altLang="en-US" sz="1200" dirty="0"/>
              <a:t>：请求已发送，用于指示</a:t>
            </a:r>
            <a:r>
              <a:rPr lang="en-US" altLang="zh-CN" sz="1200" dirty="0"/>
              <a:t>USART</a:t>
            </a:r>
            <a:r>
              <a:rPr lang="zh-CN" altLang="en-US" sz="1200" dirty="0"/>
              <a:t>己准备好接收数据（低电平时）。</a:t>
            </a:r>
            <a:r>
              <a:rPr lang="en-US" altLang="zh-CN" sz="1200" dirty="0"/>
              <a:t>n</a:t>
            </a:r>
            <a:r>
              <a:rPr lang="zh-CN" altLang="en-US" sz="1200" dirty="0"/>
              <a:t>表示低电平有效。</a:t>
            </a:r>
          </a:p>
          <a:p>
            <a:r>
              <a:rPr lang="zh-CN" altLang="en-US" sz="1200" dirty="0"/>
              <a:t>（</a:t>
            </a:r>
            <a:r>
              <a:rPr lang="en-US" altLang="zh-CN" sz="1200" dirty="0"/>
              <a:t>5</a:t>
            </a:r>
            <a:r>
              <a:rPr lang="zh-CN" altLang="en-US" sz="1200" dirty="0"/>
              <a:t>）</a:t>
            </a:r>
            <a:r>
              <a:rPr lang="en-US" altLang="zh-CN" sz="1200" dirty="0" err="1"/>
              <a:t>nCTS</a:t>
            </a:r>
            <a:r>
              <a:rPr lang="zh-CN" altLang="en-US" sz="1200" dirty="0"/>
              <a:t>：清除已发送，用于在当前传输结束时阻止数据发送（高电平时）。</a:t>
            </a:r>
            <a:r>
              <a:rPr lang="en-US" altLang="zh-CN" sz="1200" dirty="0"/>
              <a:t>n</a:t>
            </a:r>
            <a:r>
              <a:rPr lang="zh-CN" altLang="en-US" sz="1200" dirty="0"/>
              <a:t>表示低电平有效。</a:t>
            </a:r>
            <a:endParaRPr lang="en-US" altLang="zh-CN" sz="1200" dirty="0"/>
          </a:p>
          <a:p>
            <a:r>
              <a:rPr lang="zh-CN" altLang="en-US" sz="1200" dirty="0"/>
              <a:t>（</a:t>
            </a:r>
            <a:r>
              <a:rPr lang="en-US" altLang="zh-CN" sz="1200" dirty="0"/>
              <a:t>6</a:t>
            </a:r>
            <a:r>
              <a:rPr lang="zh-CN" altLang="en-US" sz="1200" dirty="0"/>
              <a:t>）</a:t>
            </a:r>
            <a:r>
              <a:rPr lang="en-US" altLang="zh-CN" sz="1200" dirty="0"/>
              <a:t>SCLK:</a:t>
            </a:r>
            <a:r>
              <a:rPr lang="zh-CN" altLang="en-US" sz="1200" dirty="0"/>
              <a:t>发送器时钟输出引脚。该引脚用于输出发送器数据同步时钟，仅适用于同步模式。</a:t>
            </a:r>
          </a:p>
          <a:p>
            <a:endParaRPr lang="en-US" altLang="zh-CN" sz="1200" dirty="0"/>
          </a:p>
          <a:p>
            <a:r>
              <a:rPr lang="zh-CN" altLang="en-US" sz="1200" dirty="0"/>
              <a:t>标注</a:t>
            </a:r>
            <a:r>
              <a:rPr lang="en-US" altLang="zh-CN" sz="1200" dirty="0"/>
              <a:t>2</a:t>
            </a:r>
            <a:r>
              <a:rPr lang="zh-CN" altLang="en-US" sz="1200" dirty="0"/>
              <a:t>处为</a:t>
            </a:r>
            <a:r>
              <a:rPr lang="en-US" altLang="zh-CN" sz="1200" dirty="0"/>
              <a:t>USART</a:t>
            </a:r>
            <a:r>
              <a:rPr lang="zh-CN" altLang="en-US" sz="1200" dirty="0"/>
              <a:t>的数据寄存器（</a:t>
            </a:r>
            <a:r>
              <a:rPr lang="en-US" altLang="zh-CN" sz="1200" dirty="0"/>
              <a:t>USAR_DR</a:t>
            </a:r>
            <a:r>
              <a:rPr lang="zh-CN" altLang="en-US" sz="1200" dirty="0"/>
              <a:t>），包括发送数据的数据发送寄存器（</a:t>
            </a:r>
            <a:r>
              <a:rPr lang="en-US" altLang="zh-CN" sz="1200" dirty="0"/>
              <a:t>TDR</a:t>
            </a:r>
            <a:r>
              <a:rPr lang="zh-CN" altLang="en-US" sz="1200" dirty="0"/>
              <a:t>） 与用于接收数据的数据接收寄存器（</a:t>
            </a:r>
            <a:r>
              <a:rPr lang="en-US" altLang="zh-CN" sz="1200" dirty="0"/>
              <a:t>RDR</a:t>
            </a:r>
            <a:r>
              <a:rPr lang="zh-CN" altLang="en-US" sz="1200" dirty="0"/>
              <a:t>）。数据寄存器可接收</a:t>
            </a:r>
            <a:r>
              <a:rPr lang="en-US" altLang="zh-CN" sz="1200" dirty="0"/>
              <a:t>/</a:t>
            </a:r>
            <a:r>
              <a:rPr lang="zh-CN" altLang="en-US" sz="1200" dirty="0"/>
              <a:t>发送</a:t>
            </a:r>
            <a:r>
              <a:rPr lang="en-US" altLang="zh-CN" sz="1200" dirty="0"/>
              <a:t>8</a:t>
            </a:r>
            <a:r>
              <a:rPr lang="zh-CN" altLang="en-US" sz="1200" dirty="0"/>
              <a:t>位或</a:t>
            </a:r>
            <a:r>
              <a:rPr lang="en-US" altLang="zh-CN" sz="1200" dirty="0"/>
              <a:t>9</a:t>
            </a:r>
            <a:r>
              <a:rPr lang="zh-CN" altLang="en-US" sz="1200" dirty="0"/>
              <a:t>位的数据字，具体取决于</a:t>
            </a:r>
            <a:r>
              <a:rPr lang="en-US" altLang="zh-CN" sz="1200" dirty="0"/>
              <a:t>USART_CR1</a:t>
            </a:r>
            <a:r>
              <a:rPr lang="zh-CN" altLang="en-US" sz="1200" dirty="0"/>
              <a:t>寄存器中的</a:t>
            </a:r>
            <a:r>
              <a:rPr lang="en-US" altLang="zh-CN" sz="1200" dirty="0"/>
              <a:t>M</a:t>
            </a:r>
            <a:r>
              <a:rPr lang="zh-CN" altLang="en-US" sz="1200" dirty="0"/>
              <a:t>位，</a:t>
            </a:r>
            <a:r>
              <a:rPr lang="en-US" altLang="zh-CN" sz="1200" dirty="0"/>
              <a:t>M</a:t>
            </a:r>
            <a:r>
              <a:rPr lang="zh-CN" altLang="en-US" sz="1200" dirty="0"/>
              <a:t>位为</a:t>
            </a:r>
            <a:r>
              <a:rPr lang="en-US" altLang="zh-CN" sz="1200" dirty="0"/>
              <a:t>0</a:t>
            </a:r>
            <a:r>
              <a:rPr lang="zh-CN" altLang="en-US" sz="1200" dirty="0"/>
              <a:t>时表示</a:t>
            </a:r>
            <a:r>
              <a:rPr lang="en-US" altLang="zh-CN" sz="1200" dirty="0"/>
              <a:t>8</a:t>
            </a:r>
            <a:r>
              <a:rPr lang="zh-CN" altLang="en-US" sz="1200" dirty="0"/>
              <a:t>位数据字长，为</a:t>
            </a:r>
            <a:r>
              <a:rPr lang="en-US" altLang="zh-CN" sz="1200" dirty="0"/>
              <a:t>1</a:t>
            </a:r>
            <a:r>
              <a:rPr lang="zh-CN" altLang="en-US" sz="1200" dirty="0"/>
              <a:t>表示</a:t>
            </a:r>
            <a:r>
              <a:rPr lang="en-US" altLang="zh-CN" sz="1200" dirty="0"/>
              <a:t>9</a:t>
            </a:r>
            <a:r>
              <a:rPr lang="zh-CN" altLang="en-US" sz="1200" dirty="0"/>
              <a:t>位数据字长。</a:t>
            </a:r>
          </a:p>
          <a:p>
            <a:endParaRPr lang="zh-CN" altLang="en-US" sz="1200" dirty="0"/>
          </a:p>
          <a:p>
            <a:r>
              <a:rPr lang="zh-CN" altLang="en-US" sz="1200" dirty="0"/>
              <a:t>标注3处为USAR</a:t>
            </a:r>
            <a:r>
              <a:rPr lang="en-US" altLang="zh-CN" sz="1200" dirty="0"/>
              <a:t>T</a:t>
            </a:r>
            <a:r>
              <a:rPr lang="zh-CN" altLang="en-US" sz="1200" dirty="0"/>
              <a:t>控制器，包括发送控制与接收控制；</a:t>
            </a:r>
            <a:endParaRPr lang="en-US" altLang="zh-CN" sz="1200" dirty="0"/>
          </a:p>
          <a:p>
            <a:r>
              <a:rPr lang="zh-CN" altLang="en-US" sz="1200" dirty="0"/>
              <a:t>(1)发送控制。要发送数据，首先将USART</a:t>
            </a:r>
            <a:r>
              <a:rPr lang="en-US" altLang="zh-CN" sz="1200" dirty="0"/>
              <a:t>_</a:t>
            </a:r>
            <a:r>
              <a:rPr lang="zh-CN" altLang="en-US" sz="1200" dirty="0"/>
              <a:t>CR</a:t>
            </a:r>
            <a:r>
              <a:rPr lang="en-US" altLang="zh-CN" sz="1200" dirty="0"/>
              <a:t>1</a:t>
            </a:r>
            <a:r>
              <a:rPr lang="zh-CN" altLang="en-US" sz="1200" dirty="0"/>
              <a:t>寄存器中的TE位置l，表示启动数据发</a:t>
            </a:r>
          </a:p>
          <a:p>
            <a:r>
              <a:rPr lang="zh-CN" altLang="en-US" sz="1200" dirty="0"/>
              <a:t>送，接着将要发送的数据写人USART</a:t>
            </a:r>
            <a:r>
              <a:rPr lang="en-US" altLang="zh-CN" sz="1200" dirty="0"/>
              <a:t>_</a:t>
            </a:r>
            <a:r>
              <a:rPr lang="zh-CN" altLang="en-US" sz="1200" dirty="0"/>
              <a:t>DR寄存器，待数据从TX引脚发送完毕之后，</a:t>
            </a:r>
          </a:p>
          <a:p>
            <a:r>
              <a:rPr lang="zh-CN" altLang="en-US" sz="1200" dirty="0"/>
              <a:t>USART状态寄存器(USART</a:t>
            </a:r>
            <a:r>
              <a:rPr lang="en-US" altLang="zh-CN" sz="1200" dirty="0"/>
              <a:t>_</a:t>
            </a:r>
            <a:r>
              <a:rPr lang="zh-CN" altLang="en-US" sz="1200" dirty="0"/>
              <a:t>SR)中的TC位便会置1。</a:t>
            </a:r>
          </a:p>
          <a:p>
            <a:r>
              <a:rPr lang="en-US" altLang="zh-CN" sz="1200" dirty="0"/>
              <a:t>(2)</a:t>
            </a:r>
            <a:r>
              <a:rPr lang="zh-CN" altLang="en-US" sz="1200" dirty="0"/>
              <a:t>接收控制。要接收数据，首先将USART</a:t>
            </a:r>
            <a:r>
              <a:rPr lang="en-US" altLang="zh-CN" sz="1200" dirty="0"/>
              <a:t>_</a:t>
            </a:r>
            <a:r>
              <a:rPr lang="zh-CN" altLang="en-US" sz="1200" dirty="0"/>
              <a:t>CR</a:t>
            </a:r>
            <a:r>
              <a:rPr lang="en-US" altLang="zh-CN" sz="1200" dirty="0"/>
              <a:t>1</a:t>
            </a:r>
            <a:r>
              <a:rPr lang="zh-CN" altLang="en-US" sz="1200" dirty="0"/>
              <a:t>寄存器的RE位置</a:t>
            </a:r>
            <a:r>
              <a:rPr lang="en-US" altLang="zh-CN" sz="1200" dirty="0"/>
              <a:t>1</a:t>
            </a:r>
            <a:r>
              <a:rPr lang="zh-CN" altLang="en-US" sz="1200" dirty="0"/>
              <a:t>，表示启动USART的</a:t>
            </a:r>
          </a:p>
          <a:p>
            <a:r>
              <a:rPr lang="zh-CN" altLang="en-US" sz="1200" dirty="0"/>
              <a:t>接收，待RX引脚确定到起始位后，根据</a:t>
            </a:r>
            <a:r>
              <a:rPr lang="en-US" altLang="zh-CN" sz="1200" dirty="0"/>
              <a:t>RX</a:t>
            </a:r>
            <a:r>
              <a:rPr lang="zh-CN" altLang="en-US" sz="1200" dirty="0"/>
              <a:t>线的电平状态把数据存放于接收移位寄存器内，接</a:t>
            </a:r>
          </a:p>
          <a:p>
            <a:r>
              <a:rPr lang="zh-CN" altLang="en-US" sz="1200" dirty="0"/>
              <a:t>收完毕之后再将数据转移至RDR寄存器中。同时将USART</a:t>
            </a:r>
            <a:r>
              <a:rPr lang="en-US" altLang="zh-CN" sz="1200" dirty="0"/>
              <a:t>_</a:t>
            </a:r>
            <a:r>
              <a:rPr lang="zh-CN" altLang="en-US" sz="1200" dirty="0"/>
              <a:t>SR寄存器的RXNE位置1，产生中断。</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17</a:t>
            </a:fld>
            <a:endParaRPr lang="zh-CN" altLang="en-US"/>
          </a:p>
        </p:txBody>
      </p:sp>
    </p:spTree>
    <p:extLst>
      <p:ext uri="{BB962C8B-B14F-4D97-AF65-F5344CB8AC3E}">
        <p14:creationId xmlns:p14="http://schemas.microsoft.com/office/powerpoint/2010/main" val="1049113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20</a:t>
            </a:fld>
            <a:endParaRPr lang="zh-CN" altLang="en-US"/>
          </a:p>
        </p:txBody>
      </p:sp>
    </p:spTree>
    <p:extLst>
      <p:ext uri="{BB962C8B-B14F-4D97-AF65-F5344CB8AC3E}">
        <p14:creationId xmlns:p14="http://schemas.microsoft.com/office/powerpoint/2010/main" val="1185541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根据</a:t>
                </a:r>
                <a14:m>
                  <m:oMath xmlns:m="http://schemas.openxmlformats.org/officeDocument/2006/math">
                    <m:r>
                      <a:rPr lang="zh-CN" altLang="en-US" sz="1200" i="1" dirty="0" smtClean="0">
                        <a:latin typeface="Cambria Math" panose="02040503050406030204" pitchFamily="18" charset="0"/>
                      </a:rPr>
                      <m:t>𝑅𝐶</m:t>
                    </m:r>
                  </m:oMath>
                </a14:m>
                <a:r>
                  <a:rPr lang="zh-CN" altLang="en-US" sz="1200" dirty="0"/>
                  <a:t>串联充电公式</a:t>
                </a:r>
                <a14:m>
                  <m:oMath xmlns:m="http://schemas.openxmlformats.org/officeDocument/2006/math">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m:t>
                    </m:r>
                    <m:func>
                      <m:funcPr>
                        <m:ctrlPr>
                          <a:rPr lang="en-US" altLang="zh-CN" sz="1200" b="0" i="1" smtClean="0">
                            <a:latin typeface="Cambria Math" panose="02040503050406030204" pitchFamily="18" charset="0"/>
                          </a:rPr>
                        </m:ctrlPr>
                      </m:funcPr>
                      <m:fName>
                        <m:r>
                          <m:rPr>
                            <m:sty m:val="p"/>
                          </m:rPr>
                          <a:rPr lang="en-US" altLang="zh-CN" sz="1200" b="0" i="0" smtClean="0">
                            <a:latin typeface="Cambria Math" panose="02040503050406030204" pitchFamily="18" charset="0"/>
                          </a:rPr>
                          <m:t>ln</m:t>
                        </m:r>
                      </m:fName>
                      <m:e>
                        <m:d>
                          <m:dPr>
                            <m:ctrlPr>
                              <a:rPr lang="en-US" altLang="zh-CN" sz="1200" b="0" i="1" smtClean="0">
                                <a:latin typeface="Cambria Math" panose="02040503050406030204" pitchFamily="18" charset="0"/>
                              </a:rPr>
                            </m:ctrlPr>
                          </m:dPr>
                          <m:e>
                            <m:f>
                              <m:fPr>
                                <m:ctrlPr>
                                  <a:rPr lang="en-US" altLang="zh-CN" sz="1200" b="0" i="1" smtClean="0">
                                    <a:latin typeface="Cambria Math" panose="02040503050406030204" pitchFamily="18" charset="0"/>
                                  </a:rPr>
                                </m:ctrlPr>
                              </m:fPr>
                              <m:num>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0</m:t>
                                    </m:r>
                                  </m:sub>
                                </m:sSub>
                              </m:num>
                              <m:den>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𝑡</m:t>
                                    </m:r>
                                  </m:sub>
                                </m:sSub>
                              </m:den>
                            </m:f>
                          </m:e>
                        </m:d>
                      </m:e>
                    </m:func>
                    <m:r>
                      <a:rPr lang="en-US" altLang="zh-CN" sz="1200" b="0" i="1" smtClean="0">
                        <a:latin typeface="Cambria Math" panose="02040503050406030204" pitchFamily="18" charset="0"/>
                      </a:rPr>
                      <m:t>𝑅𝐶</m:t>
                    </m:r>
                  </m:oMath>
                </a14:m>
                <a:r>
                  <a:rPr lang="zh-CN" altLang="en-US" sz="1200" dirty="0"/>
                  <a:t>，一般取输出电压</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𝑡</m:t>
                        </m:r>
                      </m:sub>
                    </m:sSub>
                  </m:oMath>
                </a14:m>
                <a:r>
                  <a:rPr lang="zh-CN" altLang="en-US" sz="1200" dirty="0"/>
                  <a:t>为</a:t>
                </a:r>
                <a14:m>
                  <m:oMath xmlns:m="http://schemas.openxmlformats.org/officeDocument/2006/math">
                    <m:r>
                      <a:rPr lang="en-US" altLang="zh-CN" sz="1200" i="1" dirty="0" smtClean="0">
                        <a:latin typeface="Cambria Math" panose="02040503050406030204" pitchFamily="18" charset="0"/>
                      </a:rPr>
                      <m:t>0.9</m:t>
                    </m:r>
                    <m:r>
                      <a:rPr lang="zh-CN" altLang="en-US" sz="1200" i="1" dirty="0" smtClean="0">
                        <a:latin typeface="Cambria Math" panose="02040503050406030204" pitchFamily="18" charset="0"/>
                      </a:rPr>
                      <m:t>𝑉𝐶𝐶</m:t>
                    </m:r>
                  </m:oMath>
                </a14:m>
                <a:r>
                  <a:rPr lang="zh-CN" altLang="en-US" sz="1200" dirty="0"/>
                  <a:t>，此时有</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0</m:t>
                        </m:r>
                      </m:sub>
                    </m:sSub>
                    <m:r>
                      <a:rPr lang="en-US" altLang="zh-CN" sz="1200" b="0" i="1" smtClean="0">
                        <a:latin typeface="Cambria Math" panose="02040503050406030204" pitchFamily="18" charset="0"/>
                      </a:rPr>
                      <m:t>=0</m:t>
                    </m:r>
                  </m:oMath>
                </a14:m>
                <a:r>
                  <a:rPr lang="zh-CN" altLang="en-US" sz="1200" dirty="0"/>
                  <a:t>，</a:t>
                </a:r>
                <a14:m>
                  <m:oMath xmlns:m="http://schemas.openxmlformats.org/officeDocument/2006/math">
                    <m:sSub>
                      <m:sSubPr>
                        <m:ctrlPr>
                          <a:rPr lang="en-US" altLang="zh-CN" sz="1200" i="1" dirty="0" smtClean="0">
                            <a:latin typeface="Cambria Math" panose="02040503050406030204" pitchFamily="18" charset="0"/>
                          </a:rPr>
                        </m:ctrlPr>
                      </m:sSubPr>
                      <m:e>
                        <m:r>
                          <a:rPr lang="en-US" altLang="zh-CN" sz="1200" b="0" i="1" dirty="0" smtClean="0">
                            <a:latin typeface="Cambria Math" panose="02040503050406030204" pitchFamily="18" charset="0"/>
                          </a:rPr>
                          <m:t>𝑉</m:t>
                        </m:r>
                      </m:e>
                      <m:sub>
                        <m:r>
                          <a:rPr lang="en-US" altLang="zh-CN" sz="1200" b="0" i="1" dirty="0" smtClean="0">
                            <a:latin typeface="Cambria Math" panose="02040503050406030204" pitchFamily="18" charset="0"/>
                          </a:rPr>
                          <m:t>1</m:t>
                        </m:r>
                      </m:sub>
                    </m:sSub>
                    <m:r>
                      <a:rPr lang="zh-CN" altLang="en-US" sz="1200" i="1" dirty="0" smtClean="0">
                        <a:latin typeface="Cambria Math" panose="02040503050406030204" pitchFamily="18" charset="0"/>
                      </a:rPr>
                      <m:t>=</m:t>
                    </m:r>
                    <m:r>
                      <a:rPr lang="en-US" altLang="zh-CN" sz="1200" b="0" i="1" dirty="0" smtClean="0">
                        <a:latin typeface="Cambria Math" panose="02040503050406030204" pitchFamily="18" charset="0"/>
                      </a:rPr>
                      <m:t>𝑉𝐶𝐶</m:t>
                    </m:r>
                  </m:oMath>
                </a14:m>
                <a:r>
                  <a:rPr lang="zh-CN" altLang="en-US" sz="1200" dirty="0"/>
                  <a:t>,可以算出</a:t>
                </a:r>
                <a14:m>
                  <m:oMath xmlns:m="http://schemas.openxmlformats.org/officeDocument/2006/math">
                    <m:r>
                      <a:rPr lang="zh-CN" altLang="en-US" sz="1200" i="1" dirty="0" smtClean="0">
                        <a:latin typeface="Cambria Math" panose="02040503050406030204" pitchFamily="18" charset="0"/>
                      </a:rPr>
                      <m:t>𝑡</m:t>
                    </m:r>
                    <m:r>
                      <a:rPr lang="zh-CN" altLang="en-US" sz="1200" i="1" dirty="0" smtClean="0">
                        <a:latin typeface="Cambria Math" panose="02040503050406030204" pitchFamily="18" charset="0"/>
                      </a:rPr>
                      <m:t>=2.3</m:t>
                    </m:r>
                    <m:r>
                      <a:rPr lang="zh-CN" altLang="en-US" sz="1200" i="1" dirty="0" smtClean="0">
                        <a:latin typeface="Cambria Math" panose="02040503050406030204" pitchFamily="18" charset="0"/>
                      </a:rPr>
                      <m:t>𝑅𝐶</m:t>
                    </m:r>
                  </m:oMath>
                </a14:m>
                <a:r>
                  <a:rPr lang="zh-CN" altLang="en-US" sz="1200" dirty="0"/>
                  <a:t>，代人</a:t>
                </a:r>
                <a14:m>
                  <m:oMath xmlns:m="http://schemas.openxmlformats.org/officeDocument/2006/math">
                    <m:r>
                      <a:rPr lang="zh-CN" altLang="en-US" sz="1200" i="1" dirty="0" smtClean="0">
                        <a:latin typeface="Cambria Math" panose="02040503050406030204" pitchFamily="18" charset="0"/>
                      </a:rPr>
                      <m:t>𝑅</m:t>
                    </m:r>
                    <m:r>
                      <a:rPr lang="zh-CN" altLang="en-US" sz="1200" i="1" dirty="0" smtClean="0">
                        <a:latin typeface="Cambria Math" panose="02040503050406030204" pitchFamily="18" charset="0"/>
                      </a:rPr>
                      <m:t>=10</m:t>
                    </m:r>
                    <m:r>
                      <a:rPr lang="zh-CN" altLang="en-US" sz="1200" i="1" dirty="0" smtClean="0">
                        <a:latin typeface="Cambria Math" panose="02040503050406030204" pitchFamily="18" charset="0"/>
                      </a:rPr>
                      <m:t>𝐾</m:t>
                    </m:r>
                    <m:r>
                      <m:rPr>
                        <m:sty m:val="p"/>
                      </m:rPr>
                      <a:rPr lang="en-US" altLang="zh-CN" sz="1200" i="1" dirty="0">
                        <a:latin typeface="Cambria Math" panose="02040503050406030204" pitchFamily="18" charset="0"/>
                      </a:rPr>
                      <m:t>Ω</m:t>
                    </m:r>
                  </m:oMath>
                </a14:m>
                <a:r>
                  <a:rPr lang="zh-CN" altLang="en-US" sz="1200" dirty="0"/>
                  <a:t>，</a:t>
                </a:r>
                <a14:m>
                  <m:oMath xmlns:m="http://schemas.openxmlformats.org/officeDocument/2006/math">
                    <m:r>
                      <a:rPr lang="zh-CN" altLang="en-US" sz="1200" i="1" dirty="0" smtClean="0">
                        <a:latin typeface="Cambria Math" panose="02040503050406030204" pitchFamily="18" charset="0"/>
                      </a:rPr>
                      <m:t>𝐶</m:t>
                    </m:r>
                    <m:r>
                      <a:rPr lang="zh-CN" altLang="en-US" sz="1200" i="1" dirty="0" smtClean="0">
                        <a:latin typeface="Cambria Math" panose="02040503050406030204" pitchFamily="18" charset="0"/>
                      </a:rPr>
                      <m:t>=10</m:t>
                    </m:r>
                    <m:r>
                      <m:rPr>
                        <m:sty m:val="p"/>
                      </m:rPr>
                      <a:rPr lang="en-US" altLang="zh-CN" sz="1200" i="1" dirty="0">
                        <a:latin typeface="Cambria Math" panose="02040503050406030204" pitchFamily="18" charset="0"/>
                      </a:rPr>
                      <m:t>μ</m:t>
                    </m:r>
                    <m:r>
                      <a:rPr lang="zh-CN" altLang="en-US" sz="1200" i="1" dirty="0" smtClean="0">
                        <a:latin typeface="Cambria Math" panose="02040503050406030204" pitchFamily="18" charset="0"/>
                      </a:rPr>
                      <m:t>𝐹</m:t>
                    </m:r>
                  </m:oMath>
                </a14:m>
                <a:r>
                  <a:rPr lang="zh-CN" altLang="en-US" sz="1200" dirty="0"/>
                  <a:t>，可以得出</a:t>
                </a:r>
                <a14:m>
                  <m:oMath xmlns:m="http://schemas.openxmlformats.org/officeDocument/2006/math">
                    <m:r>
                      <a:rPr lang="zh-CN" altLang="en-US" sz="1200" i="1" dirty="0" smtClean="0">
                        <a:latin typeface="Cambria Math" panose="02040503050406030204" pitchFamily="18" charset="0"/>
                      </a:rPr>
                      <m:t>𝑡</m:t>
                    </m:r>
                    <m:r>
                      <a:rPr lang="zh-CN" altLang="en-US" sz="1200" i="1" dirty="0" smtClean="0">
                        <a:latin typeface="Cambria Math" panose="02040503050406030204" pitchFamily="18" charset="0"/>
                      </a:rPr>
                      <m:t>=230</m:t>
                    </m:r>
                    <m:r>
                      <a:rPr lang="zh-CN" altLang="en-US" sz="1200" i="1" dirty="0" smtClean="0">
                        <a:latin typeface="Cambria Math" panose="02040503050406030204" pitchFamily="18" charset="0"/>
                      </a:rPr>
                      <m:t>𝑚𝑠</m:t>
                    </m:r>
                  </m:oMath>
                </a14:m>
                <a:r>
                  <a:rPr lang="zh-CN" altLang="en-US" sz="1200" dirty="0"/>
                  <a:t>；即</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m:t>
                        </m:r>
                      </m:e>
                      <m:sub>
                        <m:r>
                          <a:rPr lang="en-US" altLang="zh-CN" sz="1200" b="0" i="1" smtClean="0">
                            <a:latin typeface="Cambria Math" panose="02040503050406030204" pitchFamily="18" charset="0"/>
                          </a:rPr>
                          <m:t>11</m:t>
                        </m:r>
                      </m:sub>
                    </m:sSub>
                  </m:oMath>
                </a14:m>
                <a:r>
                  <a:rPr lang="zh-CN" altLang="en-US" sz="1200" dirty="0"/>
                  <a:t>的充电时间大于</a:t>
                </a:r>
                <a14:m>
                  <m:oMath xmlns:m="http://schemas.openxmlformats.org/officeDocument/2006/math">
                    <m:r>
                      <a:rPr lang="zh-CN" altLang="en-US" sz="1200" i="1" dirty="0" smtClean="0">
                        <a:latin typeface="Cambria Math" panose="02040503050406030204" pitchFamily="18" charset="0"/>
                      </a:rPr>
                      <m:t>𝐶𝑃𝑈</m:t>
                    </m:r>
                  </m:oMath>
                </a14:m>
                <a:r>
                  <a:rPr lang="zh-CN" altLang="en-US" sz="1200" dirty="0"/>
                  <a:t>复位时间</a:t>
                </a:r>
                <a14:m>
                  <m:oMath xmlns:m="http://schemas.openxmlformats.org/officeDocument/2006/math">
                    <m:r>
                      <a:rPr lang="en-US" altLang="zh-CN" sz="1200" i="1" dirty="0" smtClean="0">
                        <a:latin typeface="Cambria Math" panose="02040503050406030204" pitchFamily="18" charset="0"/>
                      </a:rPr>
                      <m:t>20</m:t>
                    </m:r>
                    <m:r>
                      <a:rPr lang="en-US" altLang="zh-CN" sz="1200" i="1" dirty="0" smtClean="0">
                        <a:latin typeface="Cambria Math" panose="02040503050406030204" pitchFamily="18" charset="0"/>
                      </a:rPr>
                      <m:t>𝜇</m:t>
                    </m:r>
                    <m:r>
                      <a:rPr lang="en-US" altLang="zh-CN" sz="1200" i="1" dirty="0" smtClean="0">
                        <a:latin typeface="Cambria Math" panose="02040503050406030204" pitchFamily="18" charset="0"/>
                      </a:rPr>
                      <m:t>𝑠</m:t>
                    </m:r>
                  </m:oMath>
                </a14:m>
                <a:r>
                  <a:rPr lang="zh-CN" altLang="en-US" sz="1200" dirty="0"/>
                  <a:t>，满足芯片需要。</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这是低电平复位的方式，可以思考下如何实现高电平复位；</a:t>
                </a:r>
              </a:p>
              <a:p>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根据</a:t>
                </a:r>
                <a:r>
                  <a:rPr lang="zh-CN" altLang="en-US" sz="1200" i="0" dirty="0" smtClean="0">
                    <a:latin typeface="Cambria Math" panose="02040503050406030204" pitchFamily="18" charset="0"/>
                  </a:rPr>
                  <a:t>𝑅𝐶</a:t>
                </a:r>
                <a:r>
                  <a:rPr lang="zh-CN" altLang="en-US" sz="1200" dirty="0"/>
                  <a:t>串联充电</a:t>
                </a:r>
                <a:r>
                  <a:rPr lang="zh-CN" altLang="en-US" sz="1200" dirty="0" smtClean="0"/>
                  <a:t>公式</a:t>
                </a:r>
                <a:r>
                  <a:rPr lang="en-US" altLang="zh-CN" sz="1200" b="0" i="0" smtClean="0">
                    <a:latin typeface="Cambria Math" panose="02040503050406030204" pitchFamily="18" charset="0"/>
                  </a:rPr>
                  <a:t>𝑡=ln⁡((𝑉_1−𝑉_0)/(𝑉_1−𝑉_𝑡 ))𝑅𝐶</a:t>
                </a:r>
                <a:r>
                  <a:rPr lang="zh-CN" altLang="en-US" sz="1200" dirty="0" smtClean="0"/>
                  <a:t>，</a:t>
                </a:r>
                <a:r>
                  <a:rPr lang="zh-CN" altLang="en-US" sz="1200" dirty="0"/>
                  <a:t>一般取输出</a:t>
                </a:r>
                <a:r>
                  <a:rPr lang="zh-CN" altLang="en-US" sz="1200" dirty="0" smtClean="0"/>
                  <a:t>电压</a:t>
                </a:r>
                <a:r>
                  <a:rPr lang="en-US" altLang="zh-CN" sz="1200" b="0" i="0" smtClean="0">
                    <a:latin typeface="Cambria Math" panose="02040503050406030204" pitchFamily="18" charset="0"/>
                  </a:rPr>
                  <a:t>𝑉_𝑡</a:t>
                </a:r>
                <a:r>
                  <a:rPr lang="zh-CN" altLang="en-US" sz="1200" dirty="0" smtClean="0"/>
                  <a:t>为</a:t>
                </a:r>
                <a:r>
                  <a:rPr lang="en-US" altLang="zh-CN" sz="1200" i="0" dirty="0" smtClean="0">
                    <a:latin typeface="Cambria Math" panose="02040503050406030204" pitchFamily="18" charset="0"/>
                  </a:rPr>
                  <a:t>0.9</a:t>
                </a:r>
                <a:r>
                  <a:rPr lang="zh-CN" altLang="en-US" sz="1200" i="0" dirty="0" smtClean="0">
                    <a:latin typeface="Cambria Math" panose="02040503050406030204" pitchFamily="18" charset="0"/>
                  </a:rPr>
                  <a:t>𝑉𝐶𝐶</a:t>
                </a:r>
                <a:r>
                  <a:rPr lang="zh-CN" altLang="en-US" sz="1200" dirty="0"/>
                  <a:t>，</a:t>
                </a:r>
                <a:r>
                  <a:rPr lang="zh-CN" altLang="en-US" sz="1200" dirty="0" smtClean="0"/>
                  <a:t>此时有</a:t>
                </a:r>
                <a:r>
                  <a:rPr lang="en-US" altLang="zh-CN" sz="1200" b="0" i="0" smtClean="0">
                    <a:latin typeface="Cambria Math" panose="02040503050406030204" pitchFamily="18" charset="0"/>
                  </a:rPr>
                  <a:t>𝑉_0=0</a:t>
                </a:r>
                <a:r>
                  <a:rPr lang="zh-CN" altLang="en-US" sz="1200" dirty="0" smtClean="0"/>
                  <a:t>，</a:t>
                </a:r>
                <a:r>
                  <a:rPr lang="en-US" altLang="zh-CN" sz="1200" b="0" i="0" dirty="0" smtClean="0">
                    <a:latin typeface="Cambria Math" panose="02040503050406030204" pitchFamily="18" charset="0"/>
                  </a:rPr>
                  <a:t>𝑉_1</a:t>
                </a:r>
                <a:r>
                  <a:rPr lang="zh-CN" altLang="en-US" sz="1200" i="0" dirty="0" smtClean="0">
                    <a:latin typeface="Cambria Math" panose="02040503050406030204" pitchFamily="18" charset="0"/>
                  </a:rPr>
                  <a:t>=</a:t>
                </a:r>
                <a:r>
                  <a:rPr lang="en-US" altLang="zh-CN" sz="1200" b="0" i="0" dirty="0" smtClean="0">
                    <a:latin typeface="Cambria Math" panose="02040503050406030204" pitchFamily="18" charset="0"/>
                  </a:rPr>
                  <a:t>𝑉𝐶𝐶</a:t>
                </a:r>
                <a:r>
                  <a:rPr lang="zh-CN" altLang="en-US" sz="1200" dirty="0"/>
                  <a:t>,</a:t>
                </a:r>
                <a:r>
                  <a:rPr lang="zh-CN" altLang="en-US" sz="1200" dirty="0" smtClean="0"/>
                  <a:t>可以算</a:t>
                </a:r>
                <a:r>
                  <a:rPr lang="zh-CN" altLang="en-US" sz="1200" dirty="0"/>
                  <a:t>出</a:t>
                </a:r>
                <a:r>
                  <a:rPr lang="zh-CN" altLang="en-US" sz="1200" i="0" dirty="0" smtClean="0">
                    <a:latin typeface="Cambria Math" panose="02040503050406030204" pitchFamily="18" charset="0"/>
                  </a:rPr>
                  <a:t>𝑡=2.3𝑅𝐶</a:t>
                </a:r>
                <a:r>
                  <a:rPr lang="zh-CN" altLang="en-US" sz="1200" dirty="0"/>
                  <a:t>，代人</a:t>
                </a:r>
                <a:r>
                  <a:rPr lang="zh-CN" altLang="en-US" sz="1200" i="0" dirty="0" smtClean="0">
                    <a:latin typeface="Cambria Math" panose="02040503050406030204" pitchFamily="18" charset="0"/>
                  </a:rPr>
                  <a:t>𝑅=10𝐾</a:t>
                </a:r>
                <a:r>
                  <a:rPr lang="en-US" altLang="zh-CN" sz="1200" i="0" dirty="0">
                    <a:latin typeface="Cambria Math" panose="02040503050406030204" pitchFamily="18" charset="0"/>
                  </a:rPr>
                  <a:t>Ω</a:t>
                </a:r>
                <a:r>
                  <a:rPr lang="zh-CN" altLang="en-US" sz="1200" dirty="0"/>
                  <a:t>，</a:t>
                </a:r>
                <a:r>
                  <a:rPr lang="zh-CN" altLang="en-US" sz="1200" i="0" dirty="0" smtClean="0">
                    <a:latin typeface="Cambria Math" panose="02040503050406030204" pitchFamily="18" charset="0"/>
                  </a:rPr>
                  <a:t>𝐶=10</a:t>
                </a:r>
                <a:r>
                  <a:rPr lang="en-US" altLang="zh-CN" sz="1200" i="0" dirty="0">
                    <a:latin typeface="Cambria Math" panose="02040503050406030204" pitchFamily="18" charset="0"/>
                  </a:rPr>
                  <a:t>μ</a:t>
                </a:r>
                <a:r>
                  <a:rPr lang="zh-CN" altLang="en-US" sz="1200" i="0" dirty="0" smtClean="0">
                    <a:latin typeface="Cambria Math" panose="02040503050406030204" pitchFamily="18" charset="0"/>
                  </a:rPr>
                  <a:t>𝐹</a:t>
                </a:r>
                <a:r>
                  <a:rPr lang="zh-CN" altLang="en-US" sz="1200" dirty="0"/>
                  <a:t>，可以得出</a:t>
                </a:r>
                <a:r>
                  <a:rPr lang="zh-CN" altLang="en-US" sz="1200" i="0" dirty="0" smtClean="0">
                    <a:latin typeface="Cambria Math" panose="02040503050406030204" pitchFamily="18" charset="0"/>
                  </a:rPr>
                  <a:t>𝑡=230𝑚𝑠</a:t>
                </a:r>
                <a:r>
                  <a:rPr lang="zh-CN" altLang="en-US" sz="1200" dirty="0"/>
                  <a:t>；</a:t>
                </a:r>
                <a:r>
                  <a:rPr lang="zh-CN" altLang="en-US" sz="1200" dirty="0" smtClean="0"/>
                  <a:t>即</a:t>
                </a:r>
                <a:r>
                  <a:rPr lang="en-US" altLang="zh-CN" sz="1200" b="0" i="0" smtClean="0">
                    <a:latin typeface="Cambria Math" panose="02040503050406030204" pitchFamily="18" charset="0"/>
                  </a:rPr>
                  <a:t>𝐶_11</a:t>
                </a:r>
                <a:r>
                  <a:rPr lang="zh-CN" altLang="en-US" sz="1200" dirty="0" smtClean="0"/>
                  <a:t>的</a:t>
                </a:r>
                <a:r>
                  <a:rPr lang="zh-CN" altLang="en-US" sz="1200" dirty="0"/>
                  <a:t>充电</a:t>
                </a:r>
                <a:r>
                  <a:rPr lang="zh-CN" altLang="en-US" sz="1200" dirty="0" smtClean="0"/>
                  <a:t>时间大于</a:t>
                </a:r>
                <a:r>
                  <a:rPr lang="zh-CN" altLang="en-US" sz="1200" i="0" dirty="0" smtClean="0">
                    <a:latin typeface="Cambria Math" panose="02040503050406030204" pitchFamily="18" charset="0"/>
                  </a:rPr>
                  <a:t>𝐶𝑃𝑈</a:t>
                </a:r>
                <a:r>
                  <a:rPr lang="zh-CN" altLang="en-US" sz="1200" dirty="0" smtClean="0"/>
                  <a:t>复位时间</a:t>
                </a:r>
                <a:r>
                  <a:rPr lang="en-US" altLang="zh-CN" sz="1200" i="0" dirty="0" smtClean="0">
                    <a:latin typeface="Cambria Math" panose="02040503050406030204" pitchFamily="18" charset="0"/>
                  </a:rPr>
                  <a:t>20𝜇𝑠</a:t>
                </a:r>
                <a:r>
                  <a:rPr lang="zh-CN" altLang="en-US" sz="1200" dirty="0" smtClean="0"/>
                  <a:t>，</a:t>
                </a:r>
                <a:r>
                  <a:rPr lang="zh-CN" altLang="en-US" sz="1200" dirty="0"/>
                  <a:t>满足芯片</a:t>
                </a:r>
                <a:r>
                  <a:rPr lang="zh-CN" altLang="en-US" sz="1200" dirty="0" smtClean="0"/>
                  <a:t>需要。</a:t>
                </a:r>
                <a:endParaRPr lang="zh-CN" altLang="en-US" sz="1200" dirty="0"/>
              </a:p>
              <a:p>
                <a:endParaRPr lang="zh-CN" altLang="en-US" dirty="0"/>
              </a:p>
            </p:txBody>
          </p:sp>
        </mc:Fallback>
      </mc:AlternateContent>
      <p:sp>
        <p:nvSpPr>
          <p:cNvPr id="4" name="灯片编号占位符 3"/>
          <p:cNvSpPr>
            <a:spLocks noGrp="1"/>
          </p:cNvSpPr>
          <p:nvPr>
            <p:ph type="sldNum" sz="quarter" idx="10"/>
          </p:nvPr>
        </p:nvSpPr>
        <p:spPr/>
        <p:txBody>
          <a:bodyPr/>
          <a:lstStyle/>
          <a:p>
            <a:fld id="{B1CECDB1-C9DF-45DE-8A4B-4FCE93D7FDA4}" type="slidenum">
              <a:rPr lang="zh-CN" altLang="en-US" smtClean="0"/>
              <a:t>27</a:t>
            </a:fld>
            <a:endParaRPr lang="zh-CN" altLang="en-US"/>
          </a:p>
        </p:txBody>
      </p:sp>
    </p:spTree>
    <p:extLst>
      <p:ext uri="{BB962C8B-B14F-4D97-AF65-F5344CB8AC3E}">
        <p14:creationId xmlns:p14="http://schemas.microsoft.com/office/powerpoint/2010/main" val="2373870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	 </a:t>
                </a:r>
                <a:r>
                  <a:rPr lang="zh-CN" altLang="en-US" sz="1200" dirty="0"/>
                  <a:t>限流电阻的阻值大小需要一定的计算，令</a:t>
                </a:r>
                <a14:m>
                  <m:oMath xmlns:m="http://schemas.openxmlformats.org/officeDocument/2006/math">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𝑅</m:t>
                        </m:r>
                      </m:e>
                      <m:sub>
                        <m:r>
                          <a:rPr lang="en-US" altLang="zh-CN" sz="1200" i="1" dirty="0">
                            <a:latin typeface="Cambria Math" panose="02040503050406030204" pitchFamily="18" charset="0"/>
                          </a:rPr>
                          <m:t>1</m:t>
                        </m:r>
                      </m:sub>
                    </m:sSub>
                  </m:oMath>
                </a14:m>
                <a:r>
                  <a:rPr lang="zh-CN" altLang="en-US" sz="1200" dirty="0"/>
                  <a:t>表示限流电阻的阻值，</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𝑉</m:t>
                        </m:r>
                      </m:e>
                      <m:sub>
                        <m:r>
                          <a:rPr lang="en-US" altLang="zh-CN" sz="1200" i="1">
                            <a:latin typeface="Cambria Math" panose="02040503050406030204" pitchFamily="18" charset="0"/>
                          </a:rPr>
                          <m:t>𝐿</m:t>
                        </m:r>
                      </m:sub>
                    </m:sSub>
                  </m:oMath>
                </a14:m>
                <a:r>
                  <a:rPr lang="zh-CN" altLang="en-US" sz="1200" dirty="0"/>
                  <a:t> 表示二极管产生的压降，</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𝐼</m:t>
                        </m:r>
                      </m:e>
                      <m:sub>
                        <m:r>
                          <a:rPr lang="en-US" altLang="zh-CN" sz="1200" i="1">
                            <a:latin typeface="Cambria Math" panose="02040503050406030204" pitchFamily="18" charset="0"/>
                          </a:rPr>
                          <m:t>𝐿</m:t>
                        </m:r>
                      </m:sub>
                    </m:sSub>
                  </m:oMath>
                </a14:m>
                <a:r>
                  <a:rPr lang="zh-CN" altLang="en-US" sz="1200" dirty="0"/>
                  <a:t>表示二极管工作电流，由欧姆定律可得：</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𝑅</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m:t>
                    </m:r>
                    <m:f>
                      <m:fPr>
                        <m:ctrlPr>
                          <a:rPr lang="en-US" altLang="zh-CN" sz="1200" i="1">
                            <a:latin typeface="Cambria Math" panose="02040503050406030204" pitchFamily="18" charset="0"/>
                          </a:rPr>
                        </m:ctrlPr>
                      </m:fPr>
                      <m:num>
                        <m:r>
                          <a:rPr lang="en-US" altLang="zh-CN" sz="1200" i="1">
                            <a:latin typeface="Cambria Math" panose="02040503050406030204" pitchFamily="18" charset="0"/>
                          </a:rPr>
                          <m:t>𝑉𝐶𝐶</m:t>
                        </m:r>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𝑉</m:t>
                            </m:r>
                          </m:e>
                          <m:sub>
                            <m:r>
                              <a:rPr lang="en-US" altLang="zh-CN" sz="1200" i="1">
                                <a:latin typeface="Cambria Math" panose="02040503050406030204" pitchFamily="18" charset="0"/>
                              </a:rPr>
                              <m:t>𝐿</m:t>
                            </m:r>
                          </m:sub>
                        </m:sSub>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𝐼</m:t>
                            </m:r>
                          </m:e>
                          <m:sub>
                            <m:r>
                              <a:rPr lang="en-US" altLang="zh-CN" sz="1200" i="1">
                                <a:latin typeface="Cambria Math" panose="02040503050406030204" pitchFamily="18" charset="0"/>
                              </a:rPr>
                              <m:t>𝐿</m:t>
                            </m:r>
                          </m:sub>
                        </m:sSub>
                      </m:den>
                    </m:f>
                  </m:oMath>
                </a14:m>
                <a:r>
                  <a:rPr lang="zh-CN" altLang="en-US" sz="1200" dirty="0"/>
                  <a:t>。例如，红色二极管产生的压降为</a:t>
                </a:r>
                <a14:m>
                  <m:oMath xmlns:m="http://schemas.openxmlformats.org/officeDocument/2006/math">
                    <m:r>
                      <a:rPr lang="zh-CN" altLang="en-US" sz="1200" i="1" dirty="0" smtClean="0">
                        <a:latin typeface="Cambria Math" panose="02040503050406030204" pitchFamily="18" charset="0"/>
                      </a:rPr>
                      <m:t>1,6</m:t>
                    </m:r>
                    <m:r>
                      <a:rPr lang="zh-CN" altLang="en-US" sz="1200" i="1" dirty="0" smtClean="0">
                        <a:latin typeface="Cambria Math" panose="02040503050406030204" pitchFamily="18" charset="0"/>
                      </a:rPr>
                      <m:t>𝑉</m:t>
                    </m:r>
                  </m:oMath>
                </a14:m>
                <a:r>
                  <a:rPr lang="zh-CN" altLang="en-US" sz="1200" dirty="0"/>
                  <a:t>,工作电压</a:t>
                </a:r>
                <a14:m>
                  <m:oMath xmlns:m="http://schemas.openxmlformats.org/officeDocument/2006/math">
                    <m:sSub>
                      <m:sSubPr>
                        <m:ctrlPr>
                          <a:rPr lang="en-US" altLang="zh-CN" sz="1200" i="1" dirty="0" smtClean="0">
                            <a:latin typeface="Cambria Math" panose="02040503050406030204" pitchFamily="18" charset="0"/>
                          </a:rPr>
                        </m:ctrlPr>
                      </m:sSubPr>
                      <m:e>
                        <m:r>
                          <a:rPr lang="en-US" altLang="zh-CN" sz="1200" b="0" i="1" dirty="0" smtClean="0">
                            <a:latin typeface="Cambria Math" panose="02040503050406030204" pitchFamily="18" charset="0"/>
                          </a:rPr>
                          <m:t>𝑉</m:t>
                        </m:r>
                      </m:e>
                      <m:sub>
                        <m:r>
                          <a:rPr lang="en-US" altLang="zh-CN" sz="1200" b="0" i="1" dirty="0" smtClean="0">
                            <a:latin typeface="Cambria Math" panose="02040503050406030204" pitchFamily="18" charset="0"/>
                          </a:rPr>
                          <m:t>𝐶𝐶</m:t>
                        </m:r>
                      </m:sub>
                    </m:sSub>
                    <m:r>
                      <a:rPr lang="en-US" altLang="zh-CN" sz="1200" b="0" i="1" dirty="0" smtClean="0">
                        <a:latin typeface="Cambria Math" panose="02040503050406030204" pitchFamily="18" charset="0"/>
                      </a:rPr>
                      <m:t>=3.</m:t>
                    </m:r>
                    <m:r>
                      <a:rPr lang="zh-CN" altLang="en-US" sz="1200" i="1" dirty="0" smtClean="0">
                        <a:latin typeface="Cambria Math" panose="02040503050406030204" pitchFamily="18" charset="0"/>
                      </a:rPr>
                      <m:t>3</m:t>
                    </m:r>
                    <m:r>
                      <a:rPr lang="zh-CN" altLang="en-US" sz="1200" i="1" dirty="0" smtClean="0">
                        <a:latin typeface="Cambria Math" panose="02040503050406030204" pitchFamily="18" charset="0"/>
                      </a:rPr>
                      <m:t>𝑉</m:t>
                    </m:r>
                  </m:oMath>
                </a14:m>
                <a:r>
                  <a:rPr lang="zh-CN" altLang="en-US" sz="1200" dirty="0"/>
                  <a:t>，工电流为</a:t>
                </a:r>
                <a14:m>
                  <m:oMath xmlns:m="http://schemas.openxmlformats.org/officeDocument/2006/math">
                    <m:r>
                      <a:rPr lang="zh-CN" altLang="en-US" sz="1200" i="1" dirty="0" smtClean="0">
                        <a:latin typeface="Cambria Math" panose="02040503050406030204" pitchFamily="18" charset="0"/>
                      </a:rPr>
                      <m:t>3</m:t>
                    </m:r>
                    <m:r>
                      <a:rPr lang="en-US" altLang="zh-CN" sz="1200" i="1" dirty="0" smtClean="0">
                        <a:latin typeface="Cambria Math" panose="02040503050406030204" pitchFamily="18" charset="0"/>
                      </a:rPr>
                      <m:t>~10</m:t>
                    </m:r>
                    <m:r>
                      <a:rPr lang="en-US" altLang="zh-CN" sz="1200" i="1" dirty="0" smtClean="0">
                        <a:latin typeface="Cambria Math" panose="02040503050406030204" pitchFamily="18" charset="0"/>
                      </a:rPr>
                      <m:t>𝑚𝐴</m:t>
                    </m:r>
                  </m:oMath>
                </a14:m>
                <a:r>
                  <a:rPr lang="zh-CN" altLang="en-US" sz="1200" dirty="0"/>
                  <a:t>左右，得出限流电阻的阻值范为</a:t>
                </a:r>
                <a14:m>
                  <m:oMath xmlns:m="http://schemas.openxmlformats.org/officeDocument/2006/math">
                    <m:r>
                      <a:rPr lang="zh-CN" altLang="en-US" sz="1200" i="1" dirty="0" smtClean="0">
                        <a:latin typeface="Cambria Math" panose="02040503050406030204" pitchFamily="18" charset="0"/>
                      </a:rPr>
                      <m:t>170</m:t>
                    </m:r>
                    <m:r>
                      <a:rPr lang="en-US" altLang="zh-CN" sz="1200" i="1" dirty="0" smtClean="0">
                        <a:latin typeface="Cambria Math" panose="02040503050406030204" pitchFamily="18" charset="0"/>
                      </a:rPr>
                      <m:t>~56</m:t>
                    </m:r>
                    <m:r>
                      <a:rPr lang="zh-CN" altLang="en-US" sz="1200" i="1" dirty="0" smtClean="0">
                        <a:latin typeface="Cambria Math" panose="02040503050406030204" pitchFamily="18" charset="0"/>
                      </a:rPr>
                      <m:t>7</m:t>
                    </m:r>
                    <m:r>
                      <m:rPr>
                        <m:sty m:val="p"/>
                      </m:rPr>
                      <a:rPr lang="en-US" altLang="zh-CN" sz="1200" i="0" dirty="0" smtClean="0">
                        <a:latin typeface="Cambria Math" panose="02040503050406030204" pitchFamily="18" charset="0"/>
                      </a:rPr>
                      <m:t>Ω</m:t>
                    </m:r>
                  </m:oMath>
                </a14:m>
                <a:r>
                  <a:rPr lang="zh-CN" altLang="en-US" sz="1200" dirty="0"/>
                  <a:t>，阻值在此区间内的电地可以作为</a:t>
                </a:r>
                <a14:m>
                  <m:oMath xmlns:m="http://schemas.openxmlformats.org/officeDocument/2006/math">
                    <m:r>
                      <a:rPr lang="zh-CN" altLang="en-US" sz="1200" i="1" dirty="0" smtClean="0">
                        <a:latin typeface="Cambria Math" panose="02040503050406030204" pitchFamily="18" charset="0"/>
                      </a:rPr>
                      <m:t>𝐿𝐸</m:t>
                    </m:r>
                    <m:r>
                      <a:rPr lang="en-US" altLang="zh-CN" sz="1200" i="1" dirty="0" smtClean="0">
                        <a:latin typeface="Cambria Math" panose="02040503050406030204" pitchFamily="18" charset="0"/>
                      </a:rPr>
                      <m:t>𝐷</m:t>
                    </m:r>
                  </m:oMath>
                </a14:m>
                <a:r>
                  <a:rPr lang="zh-CN" altLang="en-US" sz="1200" dirty="0"/>
                  <a:t>灯的限流电阻。</a:t>
                </a:r>
              </a:p>
              <a:p>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	 </a:t>
                </a:r>
                <a:r>
                  <a:rPr lang="zh-CN" altLang="en-US" sz="1200" dirty="0"/>
                  <a:t>限流电阻的阻值大小需要一定的计算，令</a:t>
                </a:r>
                <a:r>
                  <a:rPr lang="en-US" altLang="zh-CN" sz="1200" i="0" dirty="0">
                    <a:latin typeface="Cambria Math" panose="02040503050406030204" pitchFamily="18" charset="0"/>
                  </a:rPr>
                  <a:t>𝑅_1</a:t>
                </a:r>
                <a:r>
                  <a:rPr lang="zh-CN" altLang="en-US" sz="1200" dirty="0"/>
                  <a:t>表示限流电阻的阻值，</a:t>
                </a:r>
                <a:r>
                  <a:rPr lang="en-US" altLang="zh-CN" sz="1200" i="0">
                    <a:latin typeface="Cambria Math" panose="02040503050406030204" pitchFamily="18" charset="0"/>
                  </a:rPr>
                  <a:t>𝑉_𝐿</a:t>
                </a:r>
                <a:r>
                  <a:rPr lang="zh-CN" altLang="en-US" sz="1200" dirty="0"/>
                  <a:t> 表示二极管产生的压降，</a:t>
                </a:r>
                <a:r>
                  <a:rPr lang="en-US" altLang="zh-CN" sz="1200" i="0">
                    <a:latin typeface="Cambria Math" panose="02040503050406030204" pitchFamily="18" charset="0"/>
                  </a:rPr>
                  <a:t>𝐼_𝐿</a:t>
                </a:r>
                <a:r>
                  <a:rPr lang="zh-CN" altLang="en-US" sz="1200" dirty="0"/>
                  <a:t>表示二极管工作电流，由欧姆定律可得：</a:t>
                </a:r>
                <a:r>
                  <a:rPr lang="en-US" altLang="zh-CN" sz="1200" i="0">
                    <a:latin typeface="Cambria Math" panose="02040503050406030204" pitchFamily="18" charset="0"/>
                  </a:rPr>
                  <a:t>𝑅_1=(𝑉𝐶𝐶−𝑉_𝐿)/𝐼_𝐿 </a:t>
                </a:r>
                <a:r>
                  <a:rPr lang="zh-CN" altLang="en-US" sz="1200" dirty="0" smtClean="0"/>
                  <a:t>。例如，红色二极管产生的压降为</a:t>
                </a:r>
                <a:r>
                  <a:rPr lang="zh-CN" altLang="en-US" sz="1200" i="0" dirty="0" smtClean="0">
                    <a:latin typeface="Cambria Math" panose="02040503050406030204" pitchFamily="18" charset="0"/>
                  </a:rPr>
                  <a:t>1,6𝑉</a:t>
                </a:r>
                <a:r>
                  <a:rPr lang="zh-CN" altLang="en-US" sz="1200" dirty="0" smtClean="0"/>
                  <a:t>,工作电压</a:t>
                </a:r>
                <a:r>
                  <a:rPr lang="en-US" altLang="zh-CN" sz="1200" b="0" i="0" dirty="0" smtClean="0">
                    <a:latin typeface="Cambria Math" panose="02040503050406030204" pitchFamily="18" charset="0"/>
                  </a:rPr>
                  <a:t>𝑉_𝐶𝐶=3.</a:t>
                </a:r>
                <a:r>
                  <a:rPr lang="zh-CN" altLang="en-US" sz="1200" i="0" dirty="0" smtClean="0">
                    <a:latin typeface="Cambria Math" panose="02040503050406030204" pitchFamily="18" charset="0"/>
                  </a:rPr>
                  <a:t>3𝑉</a:t>
                </a:r>
                <a:r>
                  <a:rPr lang="zh-CN" altLang="en-US" sz="1200" dirty="0" smtClean="0"/>
                  <a:t>，工电流为</a:t>
                </a:r>
                <a:r>
                  <a:rPr lang="zh-CN" altLang="en-US" sz="1200" i="0" dirty="0" smtClean="0">
                    <a:latin typeface="Cambria Math" panose="02040503050406030204" pitchFamily="18" charset="0"/>
                  </a:rPr>
                  <a:t>3</a:t>
                </a:r>
                <a:r>
                  <a:rPr lang="en-US" altLang="zh-CN" sz="1200" i="0" dirty="0" smtClean="0">
                    <a:latin typeface="Cambria Math" panose="02040503050406030204" pitchFamily="18" charset="0"/>
                  </a:rPr>
                  <a:t>~10𝑚𝐴</a:t>
                </a:r>
                <a:r>
                  <a:rPr lang="zh-CN" altLang="en-US" sz="1200" dirty="0" smtClean="0"/>
                  <a:t>左右，得出限流电阻的阻值范为</a:t>
                </a:r>
                <a:r>
                  <a:rPr lang="zh-CN" altLang="en-US" sz="1200" i="0" dirty="0" smtClean="0">
                    <a:latin typeface="Cambria Math" panose="02040503050406030204" pitchFamily="18" charset="0"/>
                  </a:rPr>
                  <a:t>170</a:t>
                </a:r>
                <a:r>
                  <a:rPr lang="en-US" altLang="zh-CN" sz="1200" i="0" dirty="0" smtClean="0">
                    <a:latin typeface="Cambria Math" panose="02040503050406030204" pitchFamily="18" charset="0"/>
                  </a:rPr>
                  <a:t>~56</a:t>
                </a:r>
                <a:r>
                  <a:rPr lang="zh-CN" altLang="en-US" sz="1200" i="0" dirty="0" smtClean="0">
                    <a:latin typeface="Cambria Math" panose="02040503050406030204" pitchFamily="18" charset="0"/>
                  </a:rPr>
                  <a:t>7</a:t>
                </a:r>
                <a:r>
                  <a:rPr lang="en-US" altLang="zh-CN" sz="1200" i="0" dirty="0" smtClean="0">
                    <a:latin typeface="Cambria Math" panose="02040503050406030204" pitchFamily="18" charset="0"/>
                  </a:rPr>
                  <a:t>Ω</a:t>
                </a:r>
                <a:r>
                  <a:rPr lang="zh-CN" altLang="en-US" sz="1200" dirty="0" smtClean="0"/>
                  <a:t>，阻值在此区间内的电地可以作为</a:t>
                </a:r>
                <a:r>
                  <a:rPr lang="zh-CN" altLang="en-US" sz="1200" i="0" dirty="0" smtClean="0">
                    <a:latin typeface="Cambria Math" panose="02040503050406030204" pitchFamily="18" charset="0"/>
                  </a:rPr>
                  <a:t>𝐿𝐸</a:t>
                </a:r>
                <a:r>
                  <a:rPr lang="en-US" altLang="zh-CN" sz="1200" i="0" dirty="0" smtClean="0">
                    <a:latin typeface="Cambria Math" panose="02040503050406030204" pitchFamily="18" charset="0"/>
                  </a:rPr>
                  <a:t>𝐷</a:t>
                </a:r>
                <a:r>
                  <a:rPr lang="zh-CN" altLang="en-US" sz="1200" dirty="0" smtClean="0"/>
                  <a:t>灯的限流电阻。</a:t>
                </a:r>
                <a:endParaRPr lang="zh-CN" altLang="en-US" sz="1200" dirty="0"/>
              </a:p>
              <a:p>
                <a:endParaRPr lang="zh-CN" altLang="en-US" dirty="0"/>
              </a:p>
            </p:txBody>
          </p:sp>
        </mc:Fallback>
      </mc:AlternateContent>
      <p:sp>
        <p:nvSpPr>
          <p:cNvPr id="4" name="灯片编号占位符 3"/>
          <p:cNvSpPr>
            <a:spLocks noGrp="1"/>
          </p:cNvSpPr>
          <p:nvPr>
            <p:ph type="sldNum" sz="quarter" idx="10"/>
          </p:nvPr>
        </p:nvSpPr>
        <p:spPr/>
        <p:txBody>
          <a:bodyPr/>
          <a:lstStyle/>
          <a:p>
            <a:fld id="{B1CECDB1-C9DF-45DE-8A4B-4FCE93D7FDA4}" type="slidenum">
              <a:rPr lang="zh-CN" altLang="en-US" smtClean="0"/>
              <a:t>28</a:t>
            </a:fld>
            <a:endParaRPr lang="zh-CN" altLang="en-US"/>
          </a:p>
        </p:txBody>
      </p:sp>
    </p:spTree>
    <p:extLst>
      <p:ext uri="{BB962C8B-B14F-4D97-AF65-F5344CB8AC3E}">
        <p14:creationId xmlns:p14="http://schemas.microsoft.com/office/powerpoint/2010/main" val="4205397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引脚VBUS主要功能是为最小系统板提供</a:t>
            </a:r>
            <a:r>
              <a:rPr lang="en-US" altLang="zh-CN" sz="1200" dirty="0"/>
              <a:t>5V</a:t>
            </a:r>
            <a:r>
              <a:rPr lang="zh-CN" altLang="en-US" sz="1200" dirty="0"/>
              <a:t>的供电；D一和D+作为USB差分数据线的引脚，可在最小系统板里与USB转串口芯片连接。ID引脚仅在OTG（OnTheGo，没有主机情况下设各间的数据传送）中使用，不使用时可以置空。</a:t>
            </a:r>
          </a:p>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29</a:t>
            </a:fld>
            <a:endParaRPr lang="zh-CN" altLang="en-US"/>
          </a:p>
        </p:txBody>
      </p:sp>
    </p:spTree>
    <p:extLst>
      <p:ext uri="{BB962C8B-B14F-4D97-AF65-F5344CB8AC3E}">
        <p14:creationId xmlns:p14="http://schemas.microsoft.com/office/powerpoint/2010/main" val="3390235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USART串行接口通信电路设计如图所示。</a:t>
            </a:r>
          </a:p>
          <a:p>
            <a:r>
              <a:rPr lang="zh-CN" altLang="en-US" sz="1200" dirty="0"/>
              <a:t>     微控制器上的</a:t>
            </a:r>
            <a:r>
              <a:rPr lang="en-US" altLang="zh-CN" sz="1200" dirty="0"/>
              <a:t>PA</a:t>
            </a:r>
            <a:r>
              <a:rPr lang="zh-CN" altLang="en-US" sz="1200" dirty="0"/>
              <a:t>9与</a:t>
            </a:r>
            <a:r>
              <a:rPr lang="en-US" altLang="zh-CN" sz="1200" dirty="0"/>
              <a:t>PA</a:t>
            </a:r>
            <a:r>
              <a:rPr lang="zh-CN" altLang="en-US" sz="1200" dirty="0"/>
              <a:t>10引脚均可以复用为USART接口中的接收与发送引脚，分别与</a:t>
            </a:r>
            <a:r>
              <a:rPr lang="en-US" altLang="zh-CN" sz="1200" dirty="0"/>
              <a:t>CP</a:t>
            </a:r>
            <a:r>
              <a:rPr lang="zh-CN" altLang="en-US" sz="1200" dirty="0"/>
              <a:t>2</a:t>
            </a:r>
            <a:r>
              <a:rPr lang="en-US" altLang="zh-CN" sz="1200" dirty="0"/>
              <a:t>102</a:t>
            </a:r>
            <a:r>
              <a:rPr lang="zh-CN" altLang="en-US" sz="1200" dirty="0"/>
              <a:t>的TXD与</a:t>
            </a:r>
            <a:r>
              <a:rPr lang="en-US" altLang="zh-CN" sz="1200" dirty="0"/>
              <a:t>R</a:t>
            </a:r>
            <a:r>
              <a:rPr lang="zh-CN" altLang="en-US" sz="1200" dirty="0"/>
              <a:t>XD引脚相连接。RST引脚作为</a:t>
            </a:r>
            <a:r>
              <a:rPr lang="en-US" altLang="zh-CN" sz="1200" dirty="0"/>
              <a:t>CP2</a:t>
            </a:r>
            <a:r>
              <a:rPr lang="zh-CN" altLang="en-US" sz="1200" dirty="0"/>
              <a:t>102的复位引脚，其电路设计与最小系统的复位电路设计小异。需要注意的是，CP2102芯片的复位引脚需要至少</a:t>
            </a:r>
            <a:r>
              <a:rPr lang="en-US" altLang="zh-CN" sz="1200" dirty="0"/>
              <a:t>15μs</a:t>
            </a:r>
            <a:r>
              <a:rPr lang="zh-CN" altLang="en-US" sz="1200" dirty="0"/>
              <a:t>的复位电平。</a:t>
            </a:r>
          </a:p>
          <a:p>
            <a:r>
              <a:rPr lang="zh-CN" altLang="en-US" sz="1200" dirty="0"/>
              <a:t>     由RC串联充电公式(7.1)可以算出，上拉电阻阻，的为</a:t>
            </a:r>
            <a:r>
              <a:rPr lang="en-US" altLang="zh-CN" sz="1200" dirty="0"/>
              <a:t>10KΩ</a:t>
            </a:r>
            <a:r>
              <a:rPr lang="zh-CN" altLang="en-US" sz="1200" dirty="0"/>
              <a:t>。与地连接电容的大小为100nF。</a:t>
            </a:r>
          </a:p>
          <a:p>
            <a:r>
              <a:rPr lang="en-US" altLang="zh-CN" sz="1200" baseline="0" dirty="0"/>
              <a:t>     </a:t>
            </a:r>
            <a:r>
              <a:rPr lang="zh-CN" altLang="en-US" sz="1200" dirty="0"/>
              <a:t>D+和D-引脚与USB接口的相应引脚相连接即可。</a:t>
            </a:r>
          </a:p>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31</a:t>
            </a:fld>
            <a:endParaRPr lang="zh-CN" altLang="en-US"/>
          </a:p>
        </p:txBody>
      </p:sp>
    </p:spTree>
    <p:extLst>
      <p:ext uri="{BB962C8B-B14F-4D97-AF65-F5344CB8AC3E}">
        <p14:creationId xmlns:p14="http://schemas.microsoft.com/office/powerpoint/2010/main" val="874529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34</a:t>
            </a:fld>
            <a:endParaRPr lang="zh-CN" altLang="en-US"/>
          </a:p>
        </p:txBody>
      </p:sp>
    </p:spTree>
    <p:extLst>
      <p:ext uri="{BB962C8B-B14F-4D97-AF65-F5344CB8AC3E}">
        <p14:creationId xmlns:p14="http://schemas.microsoft.com/office/powerpoint/2010/main" val="2602089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安装之后的Keil会出现如图所示的Packlnstaller界面1，三角形标注为刷新按钮。</a:t>
            </a:r>
          </a:p>
          <a:p>
            <a:r>
              <a:rPr lang="zh-CN" altLang="en-US" sz="1200" dirty="0"/>
              <a:t>        刷新后可以看到Kei1所支持器件的名称，当然并不是所有的器件都需要安装，最小系统所使用的片型号为STM32F407VGT6，所以只需要安装STMicroelectromics</a:t>
            </a:r>
            <a:r>
              <a:rPr lang="en-US" altLang="zh-CN" sz="1200" dirty="0"/>
              <a:t>_</a:t>
            </a:r>
            <a:r>
              <a:rPr lang="zh-CN" altLang="en-US" sz="1200" dirty="0"/>
              <a:t>STM32F4Series中的S</a:t>
            </a:r>
            <a:r>
              <a:rPr lang="en-US" altLang="zh-CN" sz="1200" dirty="0"/>
              <a:t>TM</a:t>
            </a:r>
            <a:r>
              <a:rPr lang="zh-CN" altLang="en-US" sz="1200" dirty="0"/>
              <a:t>32F407VGT6，如图所示的Pack界面2中点击</a:t>
            </a:r>
            <a:r>
              <a:rPr lang="en-US" altLang="zh-CN" sz="1200" dirty="0"/>
              <a:t>Install</a:t>
            </a:r>
            <a:r>
              <a:rPr lang="zh-CN" altLang="en-US" sz="1200" dirty="0"/>
              <a:t>即可。</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35</a:t>
            </a:fld>
            <a:endParaRPr lang="zh-CN" altLang="en-US"/>
          </a:p>
        </p:txBody>
      </p:sp>
    </p:spTree>
    <p:extLst>
      <p:ext uri="{BB962C8B-B14F-4D97-AF65-F5344CB8AC3E}">
        <p14:creationId xmlns:p14="http://schemas.microsoft.com/office/powerpoint/2010/main" val="2608043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新建工程的过程较为简单，首先创建一个新文件夹Tem</a:t>
            </a:r>
            <a:r>
              <a:rPr lang="en-US" altLang="zh-CN" sz="1200" dirty="0" err="1"/>
              <a:t>pl</a:t>
            </a:r>
            <a:r>
              <a:rPr lang="zh-CN" altLang="en-US" sz="1200" dirty="0"/>
              <a:t>ate作新建工程的根目录文件夹，然后打开Kei</a:t>
            </a:r>
            <a:r>
              <a:rPr lang="en-US" altLang="zh-CN" sz="1200" dirty="0"/>
              <a:t>l</a:t>
            </a:r>
            <a:r>
              <a:rPr lang="zh-CN" altLang="en-US" sz="1200" dirty="0"/>
              <a:t>，选择project菜单下的</a:t>
            </a:r>
            <a:r>
              <a:rPr lang="en-US" altLang="zh-CN" sz="1200" dirty="0"/>
              <a:t>New </a:t>
            </a:r>
            <a:r>
              <a:rPr lang="en-US" altLang="zh-CN" sz="1200" dirty="0" err="1"/>
              <a:t>VisionProject</a:t>
            </a:r>
            <a:r>
              <a:rPr lang="zh-CN" altLang="en-US" sz="1200" dirty="0"/>
              <a:t>选项，选择保存工程至刚才创建的文件夹和接着选择工程对应的芯片，最小系统选用的芯片是STM32F407VGT6，因此选择S</a:t>
            </a:r>
            <a:r>
              <a:rPr lang="en-US" altLang="zh-CN" sz="1200" dirty="0"/>
              <a:t>TM</a:t>
            </a:r>
            <a:r>
              <a:rPr lang="zh-CN" altLang="en-US" sz="1200" dirty="0"/>
              <a:t>32F407VGT6芯片。最后，根据需要，选择一些相应的软件，相关的选项如图所示的创建新工程。</a:t>
            </a:r>
          </a:p>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36</a:t>
            </a:fld>
            <a:endParaRPr lang="zh-CN" altLang="en-US"/>
          </a:p>
        </p:txBody>
      </p:sp>
    </p:spTree>
    <p:extLst>
      <p:ext uri="{BB962C8B-B14F-4D97-AF65-F5344CB8AC3E}">
        <p14:creationId xmlns:p14="http://schemas.microsoft.com/office/powerpoint/2010/main" val="106041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6</a:t>
            </a:fld>
            <a:endParaRPr lang="zh-CN" altLang="en-US"/>
          </a:p>
        </p:txBody>
      </p:sp>
    </p:spTree>
    <p:extLst>
      <p:ext uri="{BB962C8B-B14F-4D97-AF65-F5344CB8AC3E}">
        <p14:creationId xmlns:p14="http://schemas.microsoft.com/office/powerpoint/2010/main" val="395037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Target</a:t>
            </a:r>
            <a:r>
              <a:rPr lang="zh-CN" altLang="en-US" dirty="0"/>
              <a:t>选项卡主要是设置微控制器的时钟频率，最小系统的晶振频率为</a:t>
            </a:r>
            <a:r>
              <a:rPr lang="en-US" altLang="zh-CN" dirty="0"/>
              <a:t>25MHz</a:t>
            </a:r>
            <a:r>
              <a:rPr lang="zh-CN" altLang="en-US" dirty="0"/>
              <a:t>，因此填写</a:t>
            </a:r>
            <a:r>
              <a:rPr lang="en-US" altLang="zh-CN" dirty="0"/>
              <a:t>25MH</a:t>
            </a:r>
            <a:r>
              <a:rPr lang="zh-CN" altLang="en-US" dirty="0"/>
              <a:t>，其余选项按照默认设置即可。</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37</a:t>
            </a:fld>
            <a:endParaRPr lang="zh-CN" altLang="en-US"/>
          </a:p>
        </p:txBody>
      </p:sp>
    </p:spTree>
    <p:extLst>
      <p:ext uri="{BB962C8B-B14F-4D97-AF65-F5344CB8AC3E}">
        <p14:creationId xmlns:p14="http://schemas.microsoft.com/office/powerpoint/2010/main" val="1383953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C/C++</a:t>
            </a:r>
            <a:r>
              <a:rPr lang="zh-CN" altLang="en-US" dirty="0"/>
              <a:t>选项卡主要时设置预编译的</a:t>
            </a:r>
            <a:r>
              <a:rPr lang="en-US" altLang="zh-CN" dirty="0"/>
              <a:t>Symbol</a:t>
            </a:r>
            <a:r>
              <a:rPr lang="zh-CN" altLang="en-US" dirty="0"/>
              <a:t>和</a:t>
            </a:r>
            <a:r>
              <a:rPr lang="en-US" altLang="zh-CN" dirty="0" err="1"/>
              <a:t>IncludePaths</a:t>
            </a:r>
            <a:r>
              <a:rPr lang="zh-CN" altLang="en-US" dirty="0"/>
              <a:t>，</a:t>
            </a:r>
            <a:r>
              <a:rPr lang="en-US" altLang="zh-CN" dirty="0"/>
              <a:t>Symbol</a:t>
            </a:r>
            <a:r>
              <a:rPr lang="zh-CN" altLang="en-US" dirty="0"/>
              <a:t>为标准外设库的名称，</a:t>
            </a:r>
            <a:r>
              <a:rPr lang="en-US" altLang="zh-CN" dirty="0" err="1"/>
              <a:t>IncludePaths</a:t>
            </a:r>
            <a:r>
              <a:rPr lang="zh-CN" altLang="en-US" dirty="0"/>
              <a:t>即工程头文件的目录。</a:t>
            </a:r>
            <a:endParaRPr lang="en-US" altLang="zh-CN" dirty="0"/>
          </a:p>
          <a:p>
            <a:r>
              <a:rPr lang="zh-CN" altLang="en-US" dirty="0"/>
              <a:t>对于</a:t>
            </a:r>
            <a:r>
              <a:rPr lang="en-US" altLang="zh-CN" dirty="0" err="1"/>
              <a:t>Ouput</a:t>
            </a:r>
            <a:r>
              <a:rPr lang="zh-CN" altLang="en-US" dirty="0"/>
              <a:t>、</a:t>
            </a:r>
            <a:r>
              <a:rPr lang="en-US" altLang="zh-CN" dirty="0"/>
              <a:t>Listing</a:t>
            </a:r>
            <a:r>
              <a:rPr lang="zh-CN" altLang="en-US" dirty="0"/>
              <a:t>、</a:t>
            </a:r>
            <a:r>
              <a:rPr lang="en-US" altLang="zh-CN" dirty="0"/>
              <a:t>User</a:t>
            </a:r>
            <a:r>
              <a:rPr lang="zh-CN" altLang="en-US" dirty="0"/>
              <a:t>、</a:t>
            </a:r>
            <a:r>
              <a:rPr lang="en-US" altLang="zh-CN" dirty="0" err="1"/>
              <a:t>Asm</a:t>
            </a:r>
            <a:r>
              <a:rPr lang="zh-CN" altLang="en-US" dirty="0"/>
              <a:t>与</a:t>
            </a:r>
            <a:r>
              <a:rPr lang="en-US" altLang="zh-CN" dirty="0"/>
              <a:t>Linker</a:t>
            </a:r>
            <a:r>
              <a:rPr lang="zh-CN" altLang="en-US" dirty="0"/>
              <a:t>选项卡，直接使用默认设置即可。</a:t>
            </a:r>
            <a:endParaRPr lang="en-US" altLang="zh-CN" dirty="0"/>
          </a:p>
          <a:p>
            <a:r>
              <a:rPr lang="zh-CN" altLang="en-US" dirty="0"/>
              <a:t>工程下载属性在</a:t>
            </a:r>
            <a:r>
              <a:rPr lang="en-US" altLang="zh-CN" dirty="0"/>
              <a:t>Debug</a:t>
            </a:r>
            <a:r>
              <a:rPr lang="zh-CN" altLang="en-US" dirty="0"/>
              <a:t>选项卡中配置，如图所示的配置下载器，在“</a:t>
            </a:r>
            <a:r>
              <a:rPr lang="en-US" altLang="zh-CN" dirty="0"/>
              <a:t>Debug</a:t>
            </a:r>
            <a:r>
              <a:rPr lang="zh-CN" altLang="en-US" dirty="0"/>
              <a:t>”选项卡的标注位置中选择相应的下载器，最小系统板所使用的下载器标准为</a:t>
            </a:r>
            <a:r>
              <a:rPr lang="en-US" altLang="zh-CN" dirty="0"/>
              <a:t>CMSIS-DAP</a:t>
            </a:r>
            <a:r>
              <a:rPr lang="zh-CN" altLang="en-US" dirty="0"/>
              <a:t>，所以选择</a:t>
            </a:r>
            <a:r>
              <a:rPr lang="en-US" altLang="zh-CN" dirty="0"/>
              <a:t>CMSIS-</a:t>
            </a:r>
            <a:r>
              <a:rPr lang="en-US" altLang="zh-CN" dirty="0" err="1"/>
              <a:t>DAPDebugger</a:t>
            </a:r>
            <a:r>
              <a:rPr lang="zh-CN" altLang="en-US" dirty="0"/>
              <a:t>。然后将下载器与已经供电的最小系统板相连接，单击</a:t>
            </a:r>
            <a:r>
              <a:rPr lang="en-US" altLang="zh-CN" dirty="0"/>
              <a:t>setting</a:t>
            </a:r>
            <a:r>
              <a:rPr lang="zh-CN" altLang="en-US" dirty="0"/>
              <a:t>按钮（如图所示），</a:t>
            </a:r>
            <a:r>
              <a:rPr lang="en-US" altLang="zh-CN" dirty="0" err="1"/>
              <a:t>Keil</a:t>
            </a:r>
            <a:r>
              <a:rPr lang="zh-CN" altLang="en-US" dirty="0"/>
              <a:t>会自动监测到下载器与最小系统板的芯片。</a:t>
            </a:r>
            <a:endParaRPr lang="en-US" altLang="zh-CN" dirty="0"/>
          </a:p>
          <a:p>
            <a:r>
              <a:rPr lang="zh-CN" altLang="en-US" dirty="0"/>
              <a:t>      为了保证最小系统板在掉电之后程序不丢失，需要将程序下载片上</a:t>
            </a:r>
            <a:r>
              <a:rPr lang="en-US" altLang="zh-CN" dirty="0"/>
              <a:t>Flash</a:t>
            </a:r>
            <a:r>
              <a:rPr lang="zh-CN" altLang="en-US" dirty="0"/>
              <a:t>。如图所示的配置</a:t>
            </a:r>
            <a:r>
              <a:rPr lang="en-US" altLang="zh-CN" dirty="0"/>
              <a:t>Flash</a:t>
            </a:r>
            <a:r>
              <a:rPr lang="zh-CN" altLang="en-US" dirty="0"/>
              <a:t>，</a:t>
            </a:r>
            <a:r>
              <a:rPr lang="en-US" altLang="zh-CN" dirty="0"/>
              <a:t>Erase Sectors</a:t>
            </a:r>
            <a:r>
              <a:rPr lang="zh-CN" altLang="en-US" dirty="0"/>
              <a:t>模式是为了更快的擦写速度，而</a:t>
            </a:r>
            <a:r>
              <a:rPr lang="en-US" altLang="zh-CN" dirty="0"/>
              <a:t>Reset and Run</a:t>
            </a:r>
            <a:r>
              <a:rPr lang="zh-CN" altLang="en-US" dirty="0"/>
              <a:t>是为了程序下载之后能够自动运行，</a:t>
            </a:r>
            <a:r>
              <a:rPr lang="en-US" altLang="zh-CN" dirty="0"/>
              <a:t>Programming </a:t>
            </a:r>
            <a:r>
              <a:rPr lang="en-US" altLang="zh-CN" dirty="0" err="1"/>
              <a:t>Algorthm</a:t>
            </a:r>
            <a:r>
              <a:rPr lang="zh-CN" altLang="en-US" dirty="0"/>
              <a:t>是对</a:t>
            </a:r>
            <a:r>
              <a:rPr lang="en-US" altLang="zh-CN" dirty="0"/>
              <a:t>Flash</a:t>
            </a:r>
            <a:r>
              <a:rPr lang="zh-CN" altLang="en-US" dirty="0"/>
              <a:t>编程的相关算法，不同芯片根据片上</a:t>
            </a:r>
            <a:r>
              <a:rPr lang="en-US" altLang="zh-CN" dirty="0"/>
              <a:t>Flash</a:t>
            </a:r>
            <a:r>
              <a:rPr lang="zh-CN" altLang="en-US" dirty="0"/>
              <a:t>的大小有着不同的</a:t>
            </a:r>
            <a:r>
              <a:rPr lang="en-US" altLang="zh-CN" dirty="0"/>
              <a:t>Flash</a:t>
            </a:r>
            <a:r>
              <a:rPr lang="zh-CN" altLang="en-US" dirty="0"/>
              <a:t>下载算法。</a:t>
            </a:r>
            <a:r>
              <a:rPr lang="en-US" altLang="zh-CN" dirty="0"/>
              <a:t>STM32F407VGT6</a:t>
            </a:r>
            <a:r>
              <a:rPr lang="zh-CN" altLang="en-US" dirty="0"/>
              <a:t>包含</a:t>
            </a:r>
            <a:r>
              <a:rPr lang="en-US" altLang="zh-CN" dirty="0"/>
              <a:t>1MB</a:t>
            </a:r>
            <a:r>
              <a:rPr lang="zh-CN" altLang="en-US" dirty="0"/>
              <a:t>的</a:t>
            </a:r>
            <a:r>
              <a:rPr lang="en-US" altLang="zh-CN" dirty="0"/>
              <a:t>Flash</a:t>
            </a:r>
            <a:r>
              <a:rPr lang="zh-CN" altLang="en-US" dirty="0"/>
              <a:t>，地址区间为</a:t>
            </a:r>
            <a:r>
              <a:rPr lang="en-US" altLang="zh-CN" dirty="0"/>
              <a:t>0x08000000~0x080FFFFF</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38</a:t>
            </a:fld>
            <a:endParaRPr lang="zh-CN" altLang="en-US"/>
          </a:p>
        </p:txBody>
      </p:sp>
    </p:spTree>
    <p:extLst>
      <p:ext uri="{BB962C8B-B14F-4D97-AF65-F5344CB8AC3E}">
        <p14:creationId xmlns:p14="http://schemas.microsoft.com/office/powerpoint/2010/main" val="2695927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C/C++</a:t>
            </a:r>
            <a:r>
              <a:rPr lang="zh-CN" altLang="en-US" dirty="0"/>
              <a:t>选项卡主要时设置预编译的</a:t>
            </a:r>
            <a:r>
              <a:rPr lang="en-US" altLang="zh-CN" dirty="0"/>
              <a:t>Symbol</a:t>
            </a:r>
            <a:r>
              <a:rPr lang="zh-CN" altLang="en-US" dirty="0"/>
              <a:t>和</a:t>
            </a:r>
            <a:r>
              <a:rPr lang="en-US" altLang="zh-CN" dirty="0" err="1"/>
              <a:t>IncludePaths</a:t>
            </a:r>
            <a:r>
              <a:rPr lang="zh-CN" altLang="en-US" dirty="0"/>
              <a:t>，</a:t>
            </a:r>
            <a:r>
              <a:rPr lang="en-US" altLang="zh-CN" dirty="0"/>
              <a:t>Symbol</a:t>
            </a:r>
            <a:r>
              <a:rPr lang="zh-CN" altLang="en-US" dirty="0"/>
              <a:t>为标准外设库的名称，</a:t>
            </a:r>
            <a:r>
              <a:rPr lang="en-US" altLang="zh-CN" dirty="0" err="1"/>
              <a:t>IncludePaths</a:t>
            </a:r>
            <a:r>
              <a:rPr lang="zh-CN" altLang="en-US" dirty="0"/>
              <a:t>即工程头文件的目录。</a:t>
            </a:r>
            <a:endParaRPr lang="en-US" altLang="zh-CN" dirty="0"/>
          </a:p>
          <a:p>
            <a:r>
              <a:rPr lang="zh-CN" altLang="en-US" dirty="0"/>
              <a:t>对于</a:t>
            </a:r>
            <a:r>
              <a:rPr lang="en-US" altLang="zh-CN" dirty="0" err="1"/>
              <a:t>Ouput</a:t>
            </a:r>
            <a:r>
              <a:rPr lang="zh-CN" altLang="en-US" dirty="0"/>
              <a:t>、</a:t>
            </a:r>
            <a:r>
              <a:rPr lang="en-US" altLang="zh-CN" dirty="0"/>
              <a:t>Listing</a:t>
            </a:r>
            <a:r>
              <a:rPr lang="zh-CN" altLang="en-US" dirty="0"/>
              <a:t>、</a:t>
            </a:r>
            <a:r>
              <a:rPr lang="en-US" altLang="zh-CN" dirty="0"/>
              <a:t>User</a:t>
            </a:r>
            <a:r>
              <a:rPr lang="zh-CN" altLang="en-US" dirty="0"/>
              <a:t>、</a:t>
            </a:r>
            <a:r>
              <a:rPr lang="en-US" altLang="zh-CN" dirty="0" err="1"/>
              <a:t>Asm</a:t>
            </a:r>
            <a:r>
              <a:rPr lang="zh-CN" altLang="en-US" dirty="0"/>
              <a:t>与</a:t>
            </a:r>
            <a:r>
              <a:rPr lang="en-US" altLang="zh-CN" dirty="0"/>
              <a:t>Linker</a:t>
            </a:r>
            <a:r>
              <a:rPr lang="zh-CN" altLang="en-US" dirty="0"/>
              <a:t>选项卡，直接使用默认设置即可。</a:t>
            </a:r>
            <a:endParaRPr lang="en-US" altLang="zh-CN" dirty="0"/>
          </a:p>
          <a:p>
            <a:r>
              <a:rPr lang="zh-CN" altLang="en-US" dirty="0"/>
              <a:t>工程下载属性在</a:t>
            </a:r>
            <a:r>
              <a:rPr lang="en-US" altLang="zh-CN" dirty="0"/>
              <a:t>Debug</a:t>
            </a:r>
            <a:r>
              <a:rPr lang="zh-CN" altLang="en-US" dirty="0"/>
              <a:t>选项卡中配置，如图所示的配置下载器，在“</a:t>
            </a:r>
            <a:r>
              <a:rPr lang="en-US" altLang="zh-CN" dirty="0"/>
              <a:t>Debug</a:t>
            </a:r>
            <a:r>
              <a:rPr lang="zh-CN" altLang="en-US" dirty="0"/>
              <a:t>”选项卡的标注位置中选择相应的下载器，最小系统板所使用的下载器标准为</a:t>
            </a:r>
            <a:r>
              <a:rPr lang="en-US" altLang="zh-CN" dirty="0"/>
              <a:t>CMSIS-DAP</a:t>
            </a:r>
            <a:r>
              <a:rPr lang="zh-CN" altLang="en-US" dirty="0"/>
              <a:t>，所以选择</a:t>
            </a:r>
            <a:r>
              <a:rPr lang="en-US" altLang="zh-CN" dirty="0"/>
              <a:t>CMSIS-</a:t>
            </a:r>
            <a:r>
              <a:rPr lang="en-US" altLang="zh-CN" dirty="0" err="1"/>
              <a:t>DAPDebugger</a:t>
            </a:r>
            <a:r>
              <a:rPr lang="zh-CN" altLang="en-US" dirty="0"/>
              <a:t>。然后将下载器与已经供电的最小系统板相连接，单击</a:t>
            </a:r>
            <a:r>
              <a:rPr lang="en-US" altLang="zh-CN" dirty="0"/>
              <a:t>setting</a:t>
            </a:r>
            <a:r>
              <a:rPr lang="zh-CN" altLang="en-US" dirty="0"/>
              <a:t>按钮（如图所示），</a:t>
            </a:r>
            <a:r>
              <a:rPr lang="en-US" altLang="zh-CN" dirty="0" err="1"/>
              <a:t>Keil</a:t>
            </a:r>
            <a:r>
              <a:rPr lang="zh-CN" altLang="en-US" dirty="0"/>
              <a:t>会自动监测到下载器与最小系统板的芯片。</a:t>
            </a:r>
            <a:endParaRPr lang="en-US" altLang="zh-CN" dirty="0"/>
          </a:p>
          <a:p>
            <a:r>
              <a:rPr lang="zh-CN" altLang="en-US" dirty="0"/>
              <a:t>      为了保证最小系统板在掉电之后程序不丢失，需要将程序下载片上</a:t>
            </a:r>
            <a:r>
              <a:rPr lang="en-US" altLang="zh-CN" dirty="0"/>
              <a:t>Flash</a:t>
            </a:r>
            <a:r>
              <a:rPr lang="zh-CN" altLang="en-US" dirty="0"/>
              <a:t>。如图所示的配置</a:t>
            </a:r>
            <a:r>
              <a:rPr lang="en-US" altLang="zh-CN" dirty="0"/>
              <a:t>Flash</a:t>
            </a:r>
            <a:r>
              <a:rPr lang="zh-CN" altLang="en-US" dirty="0"/>
              <a:t>，</a:t>
            </a:r>
            <a:r>
              <a:rPr lang="en-US" altLang="zh-CN" dirty="0"/>
              <a:t>Erase Sectors</a:t>
            </a:r>
            <a:r>
              <a:rPr lang="zh-CN" altLang="en-US" dirty="0"/>
              <a:t>模式是为了更快的擦写速度，而</a:t>
            </a:r>
            <a:r>
              <a:rPr lang="en-US" altLang="zh-CN" dirty="0"/>
              <a:t>Reset and Run</a:t>
            </a:r>
            <a:r>
              <a:rPr lang="zh-CN" altLang="en-US" dirty="0"/>
              <a:t>是为了程序下载之后能够自动运行，</a:t>
            </a:r>
            <a:r>
              <a:rPr lang="en-US" altLang="zh-CN" dirty="0"/>
              <a:t>Programming </a:t>
            </a:r>
            <a:r>
              <a:rPr lang="en-US" altLang="zh-CN" dirty="0" err="1"/>
              <a:t>Algorthm</a:t>
            </a:r>
            <a:r>
              <a:rPr lang="zh-CN" altLang="en-US" dirty="0"/>
              <a:t>是对</a:t>
            </a:r>
            <a:r>
              <a:rPr lang="en-US" altLang="zh-CN" dirty="0"/>
              <a:t>Flash</a:t>
            </a:r>
            <a:r>
              <a:rPr lang="zh-CN" altLang="en-US" dirty="0"/>
              <a:t>编程的相关算法，不同芯片根据片上</a:t>
            </a:r>
            <a:r>
              <a:rPr lang="en-US" altLang="zh-CN" dirty="0"/>
              <a:t>Flash</a:t>
            </a:r>
            <a:r>
              <a:rPr lang="zh-CN" altLang="en-US" dirty="0"/>
              <a:t>的大小有着不同的</a:t>
            </a:r>
            <a:r>
              <a:rPr lang="en-US" altLang="zh-CN" dirty="0"/>
              <a:t>Flash</a:t>
            </a:r>
            <a:r>
              <a:rPr lang="zh-CN" altLang="en-US" dirty="0"/>
              <a:t>下载算法。</a:t>
            </a:r>
            <a:r>
              <a:rPr lang="en-US" altLang="zh-CN" dirty="0"/>
              <a:t>STM32F407VGT6</a:t>
            </a:r>
            <a:r>
              <a:rPr lang="zh-CN" altLang="en-US" dirty="0"/>
              <a:t>包含</a:t>
            </a:r>
            <a:r>
              <a:rPr lang="en-US" altLang="zh-CN" dirty="0"/>
              <a:t>1MB</a:t>
            </a:r>
            <a:r>
              <a:rPr lang="zh-CN" altLang="en-US" dirty="0"/>
              <a:t>的</a:t>
            </a:r>
            <a:r>
              <a:rPr lang="en-US" altLang="zh-CN" dirty="0"/>
              <a:t>Flash</a:t>
            </a:r>
            <a:r>
              <a:rPr lang="zh-CN" altLang="en-US" dirty="0"/>
              <a:t>，地址区间为</a:t>
            </a:r>
            <a:r>
              <a:rPr lang="en-US" altLang="zh-CN" dirty="0"/>
              <a:t>0x08000000~0x080FFFFF</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39</a:t>
            </a:fld>
            <a:endParaRPr lang="zh-CN" altLang="en-US"/>
          </a:p>
        </p:txBody>
      </p:sp>
    </p:spTree>
    <p:extLst>
      <p:ext uri="{BB962C8B-B14F-4D97-AF65-F5344CB8AC3E}">
        <p14:creationId xmlns:p14="http://schemas.microsoft.com/office/powerpoint/2010/main" val="276568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40</a:t>
            </a:fld>
            <a:endParaRPr lang="zh-CN" altLang="en-US"/>
          </a:p>
        </p:txBody>
      </p:sp>
    </p:spTree>
    <p:extLst>
      <p:ext uri="{BB962C8B-B14F-4D97-AF65-F5344CB8AC3E}">
        <p14:creationId xmlns:p14="http://schemas.microsoft.com/office/powerpoint/2010/main" val="3583284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42</a:t>
            </a:fld>
            <a:endParaRPr lang="zh-CN" altLang="en-US"/>
          </a:p>
        </p:txBody>
      </p:sp>
    </p:spTree>
    <p:extLst>
      <p:ext uri="{BB962C8B-B14F-4D97-AF65-F5344CB8AC3E}">
        <p14:creationId xmlns:p14="http://schemas.microsoft.com/office/powerpoint/2010/main" val="2398052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50</a:t>
            </a:fld>
            <a:endParaRPr lang="zh-CN" altLang="en-US"/>
          </a:p>
        </p:txBody>
      </p:sp>
    </p:spTree>
    <p:extLst>
      <p:ext uri="{BB962C8B-B14F-4D97-AF65-F5344CB8AC3E}">
        <p14:creationId xmlns:p14="http://schemas.microsoft.com/office/powerpoint/2010/main" val="973501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       </a:t>
            </a:r>
            <a:r>
              <a:rPr lang="zh-CN" altLang="en-US" dirty="0"/>
              <a:t>缓冲区满之后，会返回缓冲区满的标志，此时是不能再往缓冲区写入，但可以读取元素，其读取元素与上述读取方法一样。对于缓冲区满的判断，可以总是保持一个存储单元为空。如果读写指针处于同一位置时，则缓冲区为空；如果写指针的下一个位置就是读指针所在的位置，则缓冲区为满。在理解了循环缓冲区的原理之后，在开发USART通信时，就可采用此循环缓冲区开发代码。</a:t>
            </a:r>
          </a:p>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51</a:t>
            </a:fld>
            <a:endParaRPr lang="zh-CN" altLang="en-US"/>
          </a:p>
        </p:txBody>
      </p:sp>
    </p:spTree>
    <p:extLst>
      <p:ext uri="{BB962C8B-B14F-4D97-AF65-F5344CB8AC3E}">
        <p14:creationId xmlns:p14="http://schemas.microsoft.com/office/powerpoint/2010/main" val="426909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       </a:t>
            </a:r>
            <a:r>
              <a:rPr lang="zh-CN" altLang="en-US" dirty="0"/>
              <a:t>缓冲区满之后，会返回缓冲区满的标志，此时是不能再往缓冲区写入，但可以读取元素，其读取元素与上述读取方法一样。对于缓冲区满的判断，可以总是保持一个存储单元为空。如果读写指针处于同一位置时，则缓冲区为空；如果写指针的下一个位置就是读指针所在的位置，则缓冲区为满。在理解了循环缓冲区的原理之后，在开发USART通信时，就可采用此循环缓冲区开发代码。</a:t>
            </a:r>
          </a:p>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52</a:t>
            </a:fld>
            <a:endParaRPr lang="zh-CN" altLang="en-US"/>
          </a:p>
        </p:txBody>
      </p:sp>
    </p:spTree>
    <p:extLst>
      <p:ext uri="{BB962C8B-B14F-4D97-AF65-F5344CB8AC3E}">
        <p14:creationId xmlns:p14="http://schemas.microsoft.com/office/powerpoint/2010/main" val="333537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如图所示标注</a:t>
            </a:r>
            <a:r>
              <a:rPr lang="en-US" altLang="zh-CN" sz="1200" dirty="0"/>
              <a:t>1</a:t>
            </a:r>
            <a:r>
              <a:rPr lang="zh-CN" altLang="en-US" sz="1200" dirty="0"/>
              <a:t>处为电源备份域，主要作用是在电源关闭后保留</a:t>
            </a:r>
            <a:r>
              <a:rPr lang="en-US" altLang="zh-CN" sz="1200" dirty="0"/>
              <a:t>RTC</a:t>
            </a:r>
            <a:r>
              <a:rPr lang="zh-CN" altLang="en-US" sz="1200" dirty="0"/>
              <a:t>备份寄存器和备份</a:t>
            </a:r>
            <a:r>
              <a:rPr lang="en-US" altLang="zh-CN" sz="1200" dirty="0"/>
              <a:t>SRAM</a:t>
            </a:r>
            <a:r>
              <a:rPr lang="zh-CN" altLang="en-US" sz="1200" dirty="0"/>
              <a:t>的内容并为</a:t>
            </a:r>
            <a:r>
              <a:rPr lang="en-US" altLang="zh-CN" sz="1200" dirty="0"/>
              <a:t>RTC</a:t>
            </a:r>
            <a:r>
              <a:rPr lang="zh-CN" altLang="en-US" sz="1200" dirty="0"/>
              <a:t>供电。</a:t>
            </a:r>
            <a:endParaRPr lang="en-US" altLang="zh-CN" sz="1200" dirty="0"/>
          </a:p>
          <a:p>
            <a:endParaRPr lang="en-US" altLang="zh-CN" sz="1200" dirty="0"/>
          </a:p>
          <a:p>
            <a:r>
              <a:rPr lang="zh-CN" altLang="en-US" sz="1200" dirty="0"/>
              <a:t>标注</a:t>
            </a:r>
            <a:r>
              <a:rPr lang="en-US" altLang="zh-CN" sz="1200" dirty="0"/>
              <a:t>2</a:t>
            </a:r>
            <a:r>
              <a:rPr lang="zh-CN" altLang="en-US" sz="1200" dirty="0"/>
              <a:t>处的</a:t>
            </a:r>
            <a:r>
              <a:rPr lang="en-US" altLang="zh-CN" sz="1200" dirty="0"/>
              <a:t>STM32</a:t>
            </a:r>
            <a:r>
              <a:rPr lang="zh-CN" altLang="en-US" sz="1200" dirty="0"/>
              <a:t>微控制器内核部分以及嵌入式线性调压器进行供电。</a:t>
            </a:r>
            <a:endParaRPr lang="en-US" altLang="zh-CN" sz="1200" dirty="0"/>
          </a:p>
          <a:p>
            <a:r>
              <a:rPr lang="zh-CN" altLang="en-US" sz="1200" dirty="0"/>
              <a:t>根据应用模式，嵌入式线性调压器可采用三种不同的模式工作：</a:t>
            </a:r>
            <a:endParaRPr lang="en-US" altLang="zh-CN" sz="1200" dirty="0"/>
          </a:p>
          <a:p>
            <a:pPr lvl="1"/>
            <a:r>
              <a:rPr lang="zh-CN" altLang="en-US" sz="1200" dirty="0"/>
              <a:t>（</a:t>
            </a:r>
            <a:r>
              <a:rPr lang="en-US" altLang="zh-CN" sz="1200" dirty="0"/>
              <a:t>1</a:t>
            </a:r>
            <a:r>
              <a:rPr lang="zh-CN" altLang="en-US" sz="1200" dirty="0"/>
              <a:t>）运行模式：调压器为</a:t>
            </a:r>
            <a:r>
              <a:rPr lang="en-US" altLang="zh-CN" sz="1200" dirty="0"/>
              <a:t>1.2V</a:t>
            </a:r>
            <a:r>
              <a:rPr lang="zh-CN" altLang="en-US" sz="1200" dirty="0"/>
              <a:t>域提供全功率。在此模式下，调压器的输出电压可通过软件调整为不同的电压值。</a:t>
            </a:r>
            <a:endParaRPr lang="en-US" altLang="zh-CN" sz="1200" dirty="0"/>
          </a:p>
          <a:p>
            <a:pPr lvl="1"/>
            <a:r>
              <a:rPr lang="zh-CN" altLang="en-US" sz="1200" dirty="0"/>
              <a:t>（</a:t>
            </a:r>
            <a:r>
              <a:rPr lang="en-US" altLang="zh-CN" sz="1200" dirty="0"/>
              <a:t>2</a:t>
            </a:r>
            <a:r>
              <a:rPr lang="zh-CN" altLang="en-US" sz="1200" dirty="0"/>
              <a:t>）停止模式：调压器为</a:t>
            </a:r>
            <a:r>
              <a:rPr lang="en-US" altLang="zh-CN" sz="1200" dirty="0"/>
              <a:t>1.2V</a:t>
            </a:r>
            <a:r>
              <a:rPr lang="zh-CN" altLang="en-US" sz="1200" dirty="0"/>
              <a:t>域提供低功率，保留寄存器和内部</a:t>
            </a:r>
            <a:r>
              <a:rPr lang="en-US" altLang="zh-CN" sz="1200" dirty="0"/>
              <a:t>SRAM</a:t>
            </a:r>
            <a:r>
              <a:rPr lang="zh-CN" altLang="en-US" sz="1200" dirty="0"/>
              <a:t>中的内容。</a:t>
            </a:r>
            <a:endParaRPr lang="en-US" altLang="zh-CN" sz="1200" dirty="0"/>
          </a:p>
          <a:p>
            <a:pPr lvl="1"/>
            <a:r>
              <a:rPr lang="zh-CN" altLang="en-US" sz="1200" dirty="0"/>
              <a:t>（</a:t>
            </a:r>
            <a:r>
              <a:rPr lang="en-US" altLang="zh-CN" sz="1200" dirty="0"/>
              <a:t>3</a:t>
            </a:r>
            <a:r>
              <a:rPr lang="zh-CN" altLang="en-US" sz="1200" dirty="0"/>
              <a:t>）待机模式：调压器掉电。除待机电路和备份域外，寄存器和</a:t>
            </a:r>
            <a:r>
              <a:rPr lang="en-US" altLang="zh-CN" sz="1200" dirty="0"/>
              <a:t>SRAM</a:t>
            </a:r>
            <a:r>
              <a:rPr lang="zh-CN" altLang="en-US" sz="1200" dirty="0"/>
              <a:t>的内容都将丢失。</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标注</a:t>
            </a:r>
            <a:r>
              <a:rPr lang="en-US" altLang="zh-CN" sz="1200" dirty="0"/>
              <a:t>3</a:t>
            </a:r>
            <a:r>
              <a:rPr lang="zh-CN" altLang="en-US" sz="1200" dirty="0"/>
              <a:t>处为模数转换器的独立电源，为了提高转换精度，模数转换器配有独立电源，用于单独滤波并屏蔽来自</a:t>
            </a:r>
            <a:r>
              <a:rPr lang="en-US" altLang="zh-CN" sz="1200" dirty="0"/>
              <a:t>PCB</a:t>
            </a:r>
            <a:r>
              <a:rPr lang="zh-CN" altLang="en-US" sz="1200" dirty="0"/>
              <a:t>上的噪声。</a:t>
            </a: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7</a:t>
            </a:fld>
            <a:endParaRPr lang="zh-CN" altLang="en-US"/>
          </a:p>
        </p:txBody>
      </p:sp>
    </p:spTree>
    <p:extLst>
      <p:ext uri="{BB962C8B-B14F-4D97-AF65-F5344CB8AC3E}">
        <p14:creationId xmlns:p14="http://schemas.microsoft.com/office/powerpoint/2010/main" val="3580641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8</a:t>
            </a:fld>
            <a:endParaRPr lang="zh-CN" altLang="en-US"/>
          </a:p>
        </p:txBody>
      </p:sp>
    </p:spTree>
    <p:extLst>
      <p:ext uri="{BB962C8B-B14F-4D97-AF65-F5344CB8AC3E}">
        <p14:creationId xmlns:p14="http://schemas.microsoft.com/office/powerpoint/2010/main" val="685362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如图所示为芯片时钟树。</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标注</a:t>
            </a:r>
            <a:r>
              <a:rPr lang="en-US" altLang="zh-CN" sz="1200" dirty="0"/>
              <a:t>1</a:t>
            </a:r>
            <a:r>
              <a:rPr lang="zh-CN" altLang="en-US" sz="1200" dirty="0"/>
              <a:t>处为</a:t>
            </a:r>
            <a:r>
              <a:rPr lang="en-US" altLang="zh-CN" sz="1200" dirty="0"/>
              <a:t>LSE </a:t>
            </a:r>
            <a:r>
              <a:rPr lang="zh-CN" altLang="en-US" sz="1200" dirty="0"/>
              <a:t>，由一个</a:t>
            </a:r>
            <a:r>
              <a:rPr lang="en-US" altLang="zh-CN" sz="1200" dirty="0"/>
              <a:t>32.768KHz</a:t>
            </a:r>
            <a:r>
              <a:rPr lang="zh-CN" altLang="en-US" sz="1200" dirty="0"/>
              <a:t>的晶体</a:t>
            </a:r>
            <a:r>
              <a:rPr lang="en-US" altLang="zh-CN" sz="1200" dirty="0"/>
              <a:t>/</a:t>
            </a:r>
            <a:r>
              <a:rPr lang="zh-CN" altLang="en-US" sz="1200" dirty="0"/>
              <a:t>陶瓷谐振器构成的振荡器产生，具有功耗低且精度高的优点。</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标注</a:t>
            </a:r>
            <a:r>
              <a:rPr lang="en-US" altLang="zh-CN" sz="1200" dirty="0"/>
              <a:t>2</a:t>
            </a:r>
            <a:r>
              <a:rPr lang="zh-CN" altLang="en-US" sz="1200" dirty="0"/>
              <a:t>处为</a:t>
            </a:r>
            <a:r>
              <a:rPr lang="en-US" altLang="zh-CN" sz="1200" dirty="0"/>
              <a:t>HSE </a:t>
            </a:r>
            <a:r>
              <a:rPr lang="zh-CN" altLang="en-US" sz="1200" dirty="0"/>
              <a:t>，由一个</a:t>
            </a:r>
            <a:r>
              <a:rPr lang="en-US" altLang="zh-CN" sz="1200" dirty="0"/>
              <a:t>4~26MHz</a:t>
            </a:r>
            <a:r>
              <a:rPr lang="zh-CN" altLang="en-US" sz="1200" dirty="0"/>
              <a:t>的晶体</a:t>
            </a:r>
            <a:r>
              <a:rPr lang="en-US" altLang="zh-CN" sz="1200" dirty="0"/>
              <a:t>/</a:t>
            </a:r>
            <a:r>
              <a:rPr lang="zh-CN" altLang="en-US" sz="1200" dirty="0"/>
              <a:t>陶瓷谐振器构成的振荡器产生，通过综合</a:t>
            </a:r>
            <a:r>
              <a:rPr lang="en-US" altLang="zh-CN" sz="1200" dirty="0"/>
              <a:t>PLL</a:t>
            </a:r>
            <a:r>
              <a:rPr lang="zh-CN" altLang="en-US" sz="1200" dirty="0"/>
              <a:t>（锁相环）电路的工作方式以及芯片的工作频率。</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标注</a:t>
            </a:r>
            <a:r>
              <a:rPr lang="en-US" altLang="zh-CN" sz="1200" dirty="0"/>
              <a:t>3</a:t>
            </a:r>
            <a:r>
              <a:rPr lang="zh-CN" altLang="en-US" sz="1200" dirty="0"/>
              <a:t>处为外部</a:t>
            </a:r>
            <a:r>
              <a:rPr lang="en-US" altLang="zh-CN" sz="1200" dirty="0"/>
              <a:t>PHY</a:t>
            </a:r>
            <a:r>
              <a:rPr lang="zh-CN" altLang="en-US" sz="1200" dirty="0"/>
              <a:t>，为以太网</a:t>
            </a:r>
            <a:r>
              <a:rPr lang="en-US" altLang="zh-CN" sz="1200" dirty="0"/>
              <a:t>MAC</a:t>
            </a:r>
            <a:r>
              <a:rPr lang="zh-CN" altLang="en-US" sz="1200" dirty="0"/>
              <a:t>与</a:t>
            </a:r>
            <a:r>
              <a:rPr lang="en-US" altLang="zh-CN" sz="1200" dirty="0"/>
              <a:t>USB</a:t>
            </a:r>
            <a:r>
              <a:rPr lang="zh-CN" altLang="en-US" sz="1200" dirty="0"/>
              <a:t>提供时钟。</a:t>
            </a:r>
          </a:p>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9</a:t>
            </a:fld>
            <a:endParaRPr lang="zh-CN" altLang="en-US"/>
          </a:p>
        </p:txBody>
      </p:sp>
    </p:spTree>
    <p:extLst>
      <p:ext uri="{BB962C8B-B14F-4D97-AF65-F5344CB8AC3E}">
        <p14:creationId xmlns:p14="http://schemas.microsoft.com/office/powerpoint/2010/main" val="739270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复位系统对维系嵌入式系统是至关重要的，能够将系统从一个非法的或者未预期的状态恢复到起始或者可控稳定的状态。</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比如火星探测器、人造卫星等电子设备通常工作在极其恶劣的环境下， 程序难免会应为某种原因“跑飞”。再者，微控制器的电源系统与晶振电路在上电时需要一定的转换时间，这都有可能造成嵌入式系统不能正常工作。</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10</a:t>
            </a:fld>
            <a:endParaRPr lang="zh-CN" altLang="en-US"/>
          </a:p>
        </p:txBody>
      </p:sp>
    </p:spTree>
    <p:extLst>
      <p:ext uri="{BB962C8B-B14F-4D97-AF65-F5344CB8AC3E}">
        <p14:creationId xmlns:p14="http://schemas.microsoft.com/office/powerpoint/2010/main" val="702885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11</a:t>
            </a:fld>
            <a:endParaRPr lang="zh-CN" altLang="en-US"/>
          </a:p>
        </p:txBody>
      </p:sp>
    </p:spTree>
    <p:extLst>
      <p:ext uri="{BB962C8B-B14F-4D97-AF65-F5344CB8AC3E}">
        <p14:creationId xmlns:p14="http://schemas.microsoft.com/office/powerpoint/2010/main" val="1572582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12</a:t>
            </a:fld>
            <a:endParaRPr lang="zh-CN" altLang="en-US"/>
          </a:p>
        </p:txBody>
      </p:sp>
    </p:spTree>
    <p:extLst>
      <p:ext uri="{BB962C8B-B14F-4D97-AF65-F5344CB8AC3E}">
        <p14:creationId xmlns:p14="http://schemas.microsoft.com/office/powerpoint/2010/main" val="3184059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CECDB1-C9DF-45DE-8A4B-4FCE93D7FDA4}" type="slidenum">
              <a:rPr lang="zh-CN" altLang="en-US" smtClean="0"/>
              <a:t>13</a:t>
            </a:fld>
            <a:endParaRPr lang="zh-CN" altLang="en-US"/>
          </a:p>
        </p:txBody>
      </p:sp>
    </p:spTree>
    <p:extLst>
      <p:ext uri="{BB962C8B-B14F-4D97-AF65-F5344CB8AC3E}">
        <p14:creationId xmlns:p14="http://schemas.microsoft.com/office/powerpoint/2010/main" val="371682485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409111A-66C9-47FD-B3C0-C6CDC1082D03}" type="datetimeFigureOut">
              <a:rPr lang="zh-CN" altLang="en-US" smtClean="0"/>
              <a:t>2021/8/24</a:t>
            </a:fld>
            <a:endParaRPr lang="zh-CN" altLang="en-US"/>
          </a:p>
        </p:txBody>
      </p:sp>
      <p:sp>
        <p:nvSpPr>
          <p:cNvPr id="5" name="Footer Placeholder 4"/>
          <p:cNvSpPr>
            <a:spLocks noGrp="1"/>
          </p:cNvSpPr>
          <p:nvPr>
            <p:ph type="ftr" sz="quarter" idx="11"/>
          </p:nvPr>
        </p:nvSpPr>
        <p:spPr>
          <a:xfrm>
            <a:off x="812805" y="6272785"/>
            <a:ext cx="4745736" cy="365125"/>
          </a:xfrm>
        </p:spPr>
        <p:txBody>
          <a:bodyPr/>
          <a:lstStyle/>
          <a:p>
            <a:endParaRPr lang="zh-CN" alt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77554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409111A-66C9-47FD-B3C0-C6CDC1082D03}" type="datetimeFigureOut">
              <a:rPr lang="zh-CN" altLang="en-US" smtClean="0"/>
              <a:t>2021/8/24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143939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409111A-66C9-47FD-B3C0-C6CDC1082D03}" type="datetimeFigureOut">
              <a:rPr lang="zh-CN" altLang="en-US" smtClean="0"/>
              <a:t>2021/8/24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254918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91164" y="282501"/>
            <a:ext cx="8672242" cy="1026534"/>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291164" y="1395663"/>
            <a:ext cx="8672242" cy="4776537"/>
          </a:xfrm>
        </p:spPr>
        <p:txBody>
          <a:bodyPr/>
          <a:lstStyle>
            <a:lvl1pPr>
              <a:lnSpc>
                <a:spcPct val="120000"/>
              </a:lnSpc>
              <a:defRPr sz="3200">
                <a:latin typeface="微软雅黑" panose="020B0503020204020204" pitchFamily="34" charset="-122"/>
                <a:ea typeface="微软雅黑" panose="020B0503020204020204" pitchFamily="34" charset="-122"/>
              </a:defRPr>
            </a:lvl1pPr>
            <a:lvl2pPr>
              <a:lnSpc>
                <a:spcPct val="120000"/>
              </a:lnSpc>
              <a:defRPr sz="2800">
                <a:latin typeface="微软雅黑" panose="020B0503020204020204" pitchFamily="34" charset="-122"/>
                <a:ea typeface="微软雅黑" panose="020B0503020204020204" pitchFamily="34" charset="-122"/>
              </a:defRPr>
            </a:lvl2pPr>
            <a:lvl3pPr>
              <a:lnSpc>
                <a:spcPct val="120000"/>
              </a:lnSpc>
              <a:defRPr sz="2400">
                <a:latin typeface="微软雅黑" panose="020B0503020204020204" pitchFamily="34" charset="-122"/>
                <a:ea typeface="微软雅黑" panose="020B0503020204020204" pitchFamily="34" charset="-122"/>
              </a:defRPr>
            </a:lvl3pPr>
            <a:lvl4pPr>
              <a:lnSpc>
                <a:spcPct val="120000"/>
              </a:lnSpc>
              <a:defRPr sz="2000">
                <a:latin typeface="微软雅黑" panose="020B0503020204020204" pitchFamily="34" charset="-122"/>
                <a:ea typeface="微软雅黑" panose="020B0503020204020204" pitchFamily="34" charset="-122"/>
              </a:defRPr>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7" name="Date Placeholder 6"/>
          <p:cNvSpPr>
            <a:spLocks noGrp="1"/>
          </p:cNvSpPr>
          <p:nvPr>
            <p:ph type="dt" sz="half" idx="10"/>
          </p:nvPr>
        </p:nvSpPr>
        <p:spPr/>
        <p:txBody>
          <a:bodyPr/>
          <a:lstStyle/>
          <a:p>
            <a:fld id="{B409111A-66C9-47FD-B3C0-C6CDC1082D03}" type="datetimeFigureOut">
              <a:rPr lang="zh-CN" altLang="en-US" smtClean="0"/>
              <a:t>2021/8/24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42310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B409111A-66C9-47FD-B3C0-C6CDC1082D03}" type="datetimeFigureOut">
              <a:rPr lang="zh-CN" altLang="en-US" smtClean="0"/>
              <a:t>2021/8/24</a:t>
            </a:fld>
            <a:endParaRPr lang="zh-CN" alt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zh-CN" alt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493118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409111A-66C9-47FD-B3C0-C6CDC1082D03}" type="datetimeFigureOut">
              <a:rPr lang="zh-CN" altLang="en-US" smtClean="0"/>
              <a:t>2021/8/24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7422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409111A-66C9-47FD-B3C0-C6CDC1082D03}" type="datetimeFigureOut">
              <a:rPr lang="zh-CN" altLang="en-US" smtClean="0"/>
              <a:t>2021/8/24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45067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B409111A-66C9-47FD-B3C0-C6CDC1082D03}" type="datetimeFigureOut">
              <a:rPr lang="zh-CN" altLang="en-US" smtClean="0"/>
              <a:t>2021/8/24</a:t>
            </a:fld>
            <a:endParaRPr lang="zh-CN" alt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zh-CN" altLang="en-US"/>
          </a:p>
        </p:txBody>
      </p:sp>
      <p:sp>
        <p:nvSpPr>
          <p:cNvPr id="5" name="Slide Number Placeholder 4"/>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420076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09111A-66C9-47FD-B3C0-C6CDC1082D03}" type="datetimeFigureOut">
              <a:rPr lang="zh-CN" altLang="en-US" smtClean="0"/>
              <a:t>2021/8/24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3083298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B409111A-66C9-47FD-B3C0-C6CDC1082D03}" type="datetimeFigureOut">
              <a:rPr lang="zh-CN" altLang="en-US" smtClean="0"/>
              <a:t>2021/8/24</a:t>
            </a:fld>
            <a:endParaRPr lang="zh-CN" altLang="en-US"/>
          </a:p>
        </p:txBody>
      </p:sp>
      <p:sp>
        <p:nvSpPr>
          <p:cNvPr id="10" name="Footer Placeholder 9"/>
          <p:cNvSpPr>
            <a:spLocks noGrp="1"/>
          </p:cNvSpPr>
          <p:nvPr>
            <p:ph type="ftr" sz="quarter" idx="11"/>
          </p:nvPr>
        </p:nvSpPr>
        <p:spPr/>
        <p:txBody>
          <a:bodyPr/>
          <a:lstStyle/>
          <a:p>
            <a:endParaRPr lang="zh-CN" altLang="en-US"/>
          </a:p>
        </p:txBody>
      </p:sp>
      <p:sp>
        <p:nvSpPr>
          <p:cNvPr id="11" name="Slide Number Placeholder 10"/>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91830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B409111A-66C9-47FD-B3C0-C6CDC1082D03}" type="datetimeFigureOut">
              <a:rPr lang="zh-CN" altLang="en-US" smtClean="0"/>
              <a:t>2021/8/24</a:t>
            </a:fld>
            <a:endParaRPr lang="zh-CN" altLang="en-US"/>
          </a:p>
        </p:txBody>
      </p:sp>
      <p:sp>
        <p:nvSpPr>
          <p:cNvPr id="10" name="Slide Number Placeholder 9"/>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287695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B409111A-66C9-47FD-B3C0-C6CDC1082D03}" type="datetimeFigureOut">
              <a:rPr lang="zh-CN" altLang="en-US" smtClean="0"/>
              <a:t>2021/8/24</a:t>
            </a:fld>
            <a:endParaRPr lang="zh-CN" alt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zh-CN" alt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65334611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9.png"/><Relationship Id="rId5" Type="http://schemas.openxmlformats.org/officeDocument/2006/relationships/image" Target="../media/image27.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1.jp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75318" y="2017099"/>
            <a:ext cx="7996084" cy="1414360"/>
          </a:xfrm>
        </p:spPr>
        <p:txBody>
          <a:bodyPr>
            <a:normAutofit/>
          </a:bodyPr>
          <a:lstStyle/>
          <a:p>
            <a:pPr algn="ctr"/>
            <a:r>
              <a:rPr lang="zh-CN" altLang="en-US" sz="5400" dirty="0"/>
              <a:t>第七章 嵌入式最小系统</a:t>
            </a:r>
            <a:br>
              <a:rPr lang="en-US" altLang="zh-CN" sz="5400" dirty="0"/>
            </a:br>
            <a:r>
              <a:rPr lang="zh-CN" altLang="en-US" sz="5400" dirty="0"/>
              <a:t>构建</a:t>
            </a:r>
          </a:p>
        </p:txBody>
      </p:sp>
      <p:pic>
        <p:nvPicPr>
          <p:cNvPr id="4" name="图片 3"/>
          <p:cNvPicPr>
            <a:picLocks noChangeAspect="1"/>
          </p:cNvPicPr>
          <p:nvPr/>
        </p:nvPicPr>
        <p:blipFill>
          <a:blip r:embed="rId2"/>
          <a:stretch>
            <a:fillRect/>
          </a:stretch>
        </p:blipFill>
        <p:spPr>
          <a:xfrm>
            <a:off x="1773579" y="5333499"/>
            <a:ext cx="1203627" cy="1152564"/>
          </a:xfrm>
          <a:prstGeom prst="rect">
            <a:avLst/>
          </a:prstGeom>
        </p:spPr>
      </p:pic>
      <p:pic>
        <p:nvPicPr>
          <p:cNvPr id="5" name="图片 4"/>
          <p:cNvPicPr>
            <a:picLocks noChangeAspect="1"/>
          </p:cNvPicPr>
          <p:nvPr/>
        </p:nvPicPr>
        <p:blipFill>
          <a:blip r:embed="rId3"/>
          <a:stretch>
            <a:fillRect/>
          </a:stretch>
        </p:blipFill>
        <p:spPr>
          <a:xfrm>
            <a:off x="2977206" y="5393454"/>
            <a:ext cx="1113910" cy="1123471"/>
          </a:xfrm>
          <a:prstGeom prst="rect">
            <a:avLst/>
          </a:prstGeom>
        </p:spPr>
      </p:pic>
      <p:pic>
        <p:nvPicPr>
          <p:cNvPr id="6" name="图片 5"/>
          <p:cNvPicPr>
            <a:picLocks noChangeAspect="1"/>
          </p:cNvPicPr>
          <p:nvPr/>
        </p:nvPicPr>
        <p:blipFill>
          <a:blip r:embed="rId4"/>
          <a:stretch>
            <a:fillRect/>
          </a:stretch>
        </p:blipFill>
        <p:spPr>
          <a:xfrm>
            <a:off x="5162263" y="5428501"/>
            <a:ext cx="1250458" cy="1150990"/>
          </a:xfrm>
          <a:prstGeom prst="rect">
            <a:avLst/>
          </a:prstGeom>
        </p:spPr>
      </p:pic>
      <p:pic>
        <p:nvPicPr>
          <p:cNvPr id="7" name="图片 6"/>
          <p:cNvPicPr>
            <a:picLocks noChangeAspect="1"/>
          </p:cNvPicPr>
          <p:nvPr/>
        </p:nvPicPr>
        <p:blipFill>
          <a:blip r:embed="rId5"/>
          <a:stretch>
            <a:fillRect/>
          </a:stretch>
        </p:blipFill>
        <p:spPr>
          <a:xfrm>
            <a:off x="4107089" y="5442260"/>
            <a:ext cx="1148437" cy="1123471"/>
          </a:xfrm>
          <a:prstGeom prst="rect">
            <a:avLst/>
          </a:prstGeom>
        </p:spPr>
      </p:pic>
      <p:pic>
        <p:nvPicPr>
          <p:cNvPr id="8" name="图片 7"/>
          <p:cNvPicPr>
            <a:picLocks noChangeAspect="1"/>
          </p:cNvPicPr>
          <p:nvPr/>
        </p:nvPicPr>
        <p:blipFill>
          <a:blip r:embed="rId6"/>
          <a:stretch>
            <a:fillRect/>
          </a:stretch>
        </p:blipFill>
        <p:spPr>
          <a:xfrm>
            <a:off x="6388100" y="5552792"/>
            <a:ext cx="924238" cy="964133"/>
          </a:xfrm>
          <a:prstGeom prst="rect">
            <a:avLst/>
          </a:prstGeom>
        </p:spPr>
      </p:pic>
      <p:pic>
        <p:nvPicPr>
          <p:cNvPr id="9" name="图片 8"/>
          <p:cNvPicPr>
            <a:picLocks noChangeAspect="1"/>
          </p:cNvPicPr>
          <p:nvPr/>
        </p:nvPicPr>
        <p:blipFill>
          <a:blip r:embed="rId7"/>
          <a:stretch>
            <a:fillRect/>
          </a:stretch>
        </p:blipFill>
        <p:spPr>
          <a:xfrm>
            <a:off x="7312338" y="5387260"/>
            <a:ext cx="1132519" cy="1141002"/>
          </a:xfrm>
          <a:prstGeom prst="rect">
            <a:avLst/>
          </a:prstGeom>
        </p:spPr>
      </p:pic>
      <p:pic>
        <p:nvPicPr>
          <p:cNvPr id="10" name="图片 9"/>
          <p:cNvPicPr>
            <a:picLocks noChangeAspect="1"/>
          </p:cNvPicPr>
          <p:nvPr/>
        </p:nvPicPr>
        <p:blipFill>
          <a:blip r:embed="rId8"/>
          <a:stretch>
            <a:fillRect/>
          </a:stretch>
        </p:blipFill>
        <p:spPr>
          <a:xfrm>
            <a:off x="602877" y="5348286"/>
            <a:ext cx="1137777" cy="1137777"/>
          </a:xfrm>
          <a:prstGeom prst="rect">
            <a:avLst/>
          </a:prstGeom>
        </p:spPr>
      </p:pic>
    </p:spTree>
    <p:extLst>
      <p:ext uri="{BB962C8B-B14F-4D97-AF65-F5344CB8AC3E}">
        <p14:creationId xmlns:p14="http://schemas.microsoft.com/office/powerpoint/2010/main" val="1447536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4920" y="101515"/>
            <a:ext cx="7871380" cy="741627"/>
          </a:xfrm>
        </p:spPr>
        <p:txBody>
          <a:bodyPr>
            <a:normAutofit/>
          </a:bodyPr>
          <a:lstStyle/>
          <a:p>
            <a:r>
              <a:rPr lang="en-US" altLang="zh-CN" sz="2800" dirty="0"/>
              <a:t>7.2.3 </a:t>
            </a:r>
            <a:r>
              <a:rPr lang="zh-CN" altLang="en-US" sz="2800" dirty="0"/>
              <a:t>复位系统</a:t>
            </a:r>
            <a:r>
              <a:rPr lang="en-US" altLang="zh-CN" sz="2800" dirty="0"/>
              <a:t>	</a:t>
            </a:r>
            <a:endParaRPr lang="zh-CN" altLang="en-US" sz="2800" dirty="0"/>
          </a:p>
        </p:txBody>
      </p:sp>
      <p:pic>
        <p:nvPicPr>
          <p:cNvPr id="6" name="图片 5"/>
          <p:cNvPicPr>
            <a:picLocks noChangeAspect="1"/>
          </p:cNvPicPr>
          <p:nvPr/>
        </p:nvPicPr>
        <p:blipFill rotWithShape="1">
          <a:blip r:embed="rId3"/>
          <a:srcRect b="17407"/>
          <a:stretch/>
        </p:blipFill>
        <p:spPr>
          <a:xfrm>
            <a:off x="2154150" y="3942848"/>
            <a:ext cx="5172075" cy="2116207"/>
          </a:xfrm>
          <a:prstGeom prst="rect">
            <a:avLst/>
          </a:prstGeom>
        </p:spPr>
      </p:pic>
      <p:sp>
        <p:nvSpPr>
          <p:cNvPr id="8" name="内容占位符 2"/>
          <p:cNvSpPr>
            <a:spLocks noGrp="1"/>
          </p:cNvSpPr>
          <p:nvPr>
            <p:ph idx="1"/>
          </p:nvPr>
        </p:nvSpPr>
        <p:spPr>
          <a:xfrm>
            <a:off x="624920" y="1042916"/>
            <a:ext cx="8004730" cy="2500384"/>
          </a:xfrm>
        </p:spPr>
        <p:txBody>
          <a:bodyPr>
            <a:noAutofit/>
          </a:bodyPr>
          <a:lstStyle/>
          <a:p>
            <a:r>
              <a:rPr lang="zh-CN" altLang="en-US" sz="1600" dirty="0"/>
              <a:t>复位系统能够将系统从一个非法的或者未预期的状态恢复到起始或者可控稳定的状态。</a:t>
            </a:r>
            <a:endParaRPr lang="en-US" altLang="zh-CN" sz="1600" dirty="0"/>
          </a:p>
          <a:p>
            <a:r>
              <a:rPr lang="en-US" altLang="zh-CN" sz="1600" dirty="0"/>
              <a:t>STM32</a:t>
            </a:r>
            <a:r>
              <a:rPr lang="zh-CN" altLang="en-US" sz="1600" dirty="0"/>
              <a:t>微控制器提供了三种类型的复位，分别为系统复位、电源复位和备份域复位。在最小系统中，复位电路主要完成的是系统的上电复位和系统运行过程中的用户按键复位功能。</a:t>
            </a:r>
          </a:p>
          <a:p>
            <a:r>
              <a:rPr lang="zh-CN" altLang="en-US" sz="1600" dirty="0"/>
              <a:t>如图所示为一个复位系统， </a:t>
            </a:r>
            <a:r>
              <a:rPr lang="en-US" altLang="zh-CN" sz="1600" dirty="0"/>
              <a:t>NRST</a:t>
            </a:r>
            <a:r>
              <a:rPr lang="zh-CN" altLang="en-US" sz="1600" dirty="0"/>
              <a:t>引脚需要在复位过程中保持低电平，且持续时间不少于</a:t>
            </a:r>
            <a:r>
              <a:rPr lang="en-US" altLang="zh-CN" sz="1600" dirty="0"/>
              <a:t>20</a:t>
            </a:r>
            <a:r>
              <a:rPr lang="el-GR" altLang="zh-CN" sz="1600" dirty="0"/>
              <a:t>μ</a:t>
            </a:r>
            <a:r>
              <a:rPr lang="en-US" altLang="zh-CN" sz="1600" dirty="0"/>
              <a:t>s</a:t>
            </a:r>
            <a:r>
              <a:rPr lang="zh-CN" altLang="en-US" sz="1600" dirty="0"/>
              <a:t>。芯片内部的复位信号会在</a:t>
            </a:r>
            <a:r>
              <a:rPr lang="en-US" altLang="zh-CN" sz="1600" dirty="0"/>
              <a:t>NRST</a:t>
            </a:r>
            <a:r>
              <a:rPr lang="zh-CN" altLang="en-US" sz="1600" dirty="0"/>
              <a:t>引脚上输出。脉冲发生器用于保证最短复位脉冲持续信号，可确保每个内部复位源的复位脉冲都至少持续</a:t>
            </a:r>
            <a:r>
              <a:rPr lang="en-US" altLang="zh-CN" sz="1600" dirty="0"/>
              <a:t>20μs</a:t>
            </a:r>
            <a:r>
              <a:rPr lang="zh-CN" altLang="en-US" sz="1600" dirty="0"/>
              <a:t>。</a:t>
            </a:r>
            <a:endParaRPr lang="en-US" altLang="zh-CN" sz="1600" dirty="0"/>
          </a:p>
        </p:txBody>
      </p:sp>
      <p:sp>
        <p:nvSpPr>
          <p:cNvPr id="5" name="内容占位符 2"/>
          <p:cNvSpPr txBox="1">
            <a:spLocks/>
          </p:cNvSpPr>
          <p:nvPr/>
        </p:nvSpPr>
        <p:spPr>
          <a:xfrm>
            <a:off x="3168421" y="6176163"/>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）复位系统</a:t>
            </a:r>
            <a:endParaRPr lang="en-US" altLang="zh-CN" sz="1600" dirty="0"/>
          </a:p>
          <a:p>
            <a:pPr marL="0" indent="0" algn="ctr">
              <a:buNone/>
            </a:pP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404259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6298" y="605108"/>
            <a:ext cx="8116236" cy="1026534"/>
          </a:xfrm>
        </p:spPr>
        <p:txBody>
          <a:bodyPr>
            <a:normAutofit/>
          </a:bodyPr>
          <a:lstStyle/>
          <a:p>
            <a:r>
              <a:rPr lang="en-US" altLang="zh-CN" sz="2800" dirty="0"/>
              <a:t>7.2.4 </a:t>
            </a:r>
            <a:r>
              <a:rPr lang="zh-CN" altLang="en-US" sz="2800" dirty="0"/>
              <a:t>外部接口</a:t>
            </a:r>
          </a:p>
        </p:txBody>
      </p:sp>
      <p:sp>
        <p:nvSpPr>
          <p:cNvPr id="7" name="内容占位符 2"/>
          <p:cNvSpPr txBox="1">
            <a:spLocks/>
          </p:cNvSpPr>
          <p:nvPr/>
        </p:nvSpPr>
        <p:spPr>
          <a:xfrm>
            <a:off x="746298" y="1631642"/>
            <a:ext cx="8116236" cy="3626158"/>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Arial" panose="020B0604020202020204" pitchFamily="34" charset="0"/>
              <a:buChar char="•"/>
            </a:pPr>
            <a:r>
              <a:rPr lang="zh-CN" altLang="en-US" sz="1600" dirty="0"/>
              <a:t>外部接口是嵌入式微控制器与外部设备进行连接和数据交换的必经通道。在嵌入式系统设计与开发中，外部接口扮演者十分重要的角色。</a:t>
            </a:r>
            <a:endParaRPr lang="en-US" altLang="zh-CN" sz="1600" dirty="0"/>
          </a:p>
          <a:p>
            <a:pPr>
              <a:buFont typeface="Arial" panose="020B0604020202020204" pitchFamily="34" charset="0"/>
              <a:buChar char="•"/>
            </a:pPr>
            <a:r>
              <a:rPr lang="en-US" altLang="zh-CN" sz="1600" dirty="0"/>
              <a:t>STM32</a:t>
            </a:r>
            <a:r>
              <a:rPr lang="zh-CN" altLang="en-US" sz="1600" dirty="0"/>
              <a:t>微控制器的常用外部接口包括</a:t>
            </a:r>
            <a:r>
              <a:rPr lang="en-US" altLang="zh-CN" sz="1600" dirty="0"/>
              <a:t>:</a:t>
            </a:r>
          </a:p>
          <a:p>
            <a:pPr marL="0" indent="0">
              <a:buNone/>
            </a:pPr>
            <a:r>
              <a:rPr lang="en-US" altLang="zh-CN" sz="1600" dirty="0"/>
              <a:t>       1. </a:t>
            </a:r>
            <a:r>
              <a:rPr lang="zh-CN" altLang="en-US" sz="1600" dirty="0"/>
              <a:t>通用输入输出接口</a:t>
            </a:r>
            <a:endParaRPr lang="en-US" altLang="zh-CN" sz="1600" dirty="0"/>
          </a:p>
          <a:p>
            <a:pPr marL="0" indent="0">
              <a:buNone/>
            </a:pPr>
            <a:r>
              <a:rPr lang="en-US" altLang="zh-CN" sz="1600" dirty="0"/>
              <a:t>       2. </a:t>
            </a:r>
            <a:r>
              <a:rPr lang="zh-CN" altLang="en-US" sz="1600" dirty="0"/>
              <a:t>串行通信接口</a:t>
            </a:r>
            <a:endParaRPr lang="en-US" altLang="zh-CN" sz="1600" dirty="0"/>
          </a:p>
          <a:p>
            <a:pPr marL="0" indent="0">
              <a:buNone/>
            </a:pPr>
            <a:r>
              <a:rPr lang="en-US" altLang="zh-CN" sz="1600" dirty="0"/>
              <a:t>       3. </a:t>
            </a:r>
            <a:r>
              <a:rPr lang="zh-CN" altLang="en-US" sz="1600" dirty="0"/>
              <a:t>定时器接口</a:t>
            </a:r>
            <a:endParaRPr lang="en-US" altLang="zh-CN" sz="1600" dirty="0"/>
          </a:p>
          <a:p>
            <a:pPr marL="0" indent="0">
              <a:buNone/>
            </a:pPr>
            <a:r>
              <a:rPr lang="en-US" altLang="zh-CN" sz="1600" dirty="0"/>
              <a:t>       4. </a:t>
            </a:r>
            <a:r>
              <a:rPr lang="zh-CN" altLang="en-US" sz="1600" dirty="0"/>
              <a:t>模数转换器接口</a:t>
            </a:r>
            <a:endParaRPr lang="en-US" altLang="zh-CN" sz="1600" dirty="0"/>
          </a:p>
          <a:p>
            <a:pPr marL="0" indent="0">
              <a:buNone/>
            </a:pPr>
            <a:r>
              <a:rPr lang="en-US" altLang="zh-CN" sz="1600" dirty="0"/>
              <a:t>       5. JTAG</a:t>
            </a:r>
            <a:r>
              <a:rPr lang="zh-CN" altLang="en-US" sz="1600" dirty="0"/>
              <a:t>调试接口。</a:t>
            </a:r>
            <a:endParaRPr lang="en-US" altLang="zh-CN" sz="1600" dirty="0"/>
          </a:p>
          <a:p>
            <a:pPr marL="0" indent="0">
              <a:buNone/>
            </a:pPr>
            <a:endParaRPr lang="en-US" altLang="zh-CN" sz="1600" dirty="0"/>
          </a:p>
          <a:p>
            <a:pPr marL="0" indent="0">
              <a:buNone/>
            </a:pPr>
            <a:endParaRPr lang="en-US" altLang="zh-CN" sz="1600" dirty="0"/>
          </a:p>
        </p:txBody>
      </p:sp>
    </p:spTree>
    <p:extLst>
      <p:ext uri="{BB962C8B-B14F-4D97-AF65-F5344CB8AC3E}">
        <p14:creationId xmlns:p14="http://schemas.microsoft.com/office/powerpoint/2010/main" val="2142788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530351" y="711201"/>
            <a:ext cx="8186480" cy="1863558"/>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sz="1600" dirty="0"/>
              <a:t>1. </a:t>
            </a:r>
            <a:r>
              <a:rPr lang="zh-CN" altLang="en-US" sz="1600" dirty="0"/>
              <a:t>通用输入输出接口</a:t>
            </a:r>
            <a:endParaRPr lang="en-US" altLang="zh-CN" sz="1600" dirty="0"/>
          </a:p>
          <a:p>
            <a:pPr marL="0" indent="0">
              <a:buNone/>
            </a:pPr>
            <a:r>
              <a:rPr lang="en-US" altLang="zh-CN" sz="1600" dirty="0"/>
              <a:t>       STM32</a:t>
            </a:r>
            <a:r>
              <a:rPr lang="zh-CN" altLang="en-US" sz="1600" dirty="0"/>
              <a:t>微控制器的每个</a:t>
            </a:r>
            <a:r>
              <a:rPr lang="en-US" altLang="zh-CN" sz="1600" dirty="0"/>
              <a:t>GPIO</a:t>
            </a:r>
            <a:r>
              <a:rPr lang="zh-CN" altLang="en-US" sz="1600" dirty="0"/>
              <a:t> </a:t>
            </a:r>
            <a:r>
              <a:rPr lang="en-US" altLang="zh-CN" sz="1600" dirty="0"/>
              <a:t>GPIO</a:t>
            </a:r>
            <a:r>
              <a:rPr lang="zh-CN" altLang="en-US" sz="1600" dirty="0"/>
              <a:t>（</a:t>
            </a:r>
            <a:r>
              <a:rPr lang="en-US" altLang="zh-CN" sz="1600" dirty="0"/>
              <a:t> General-purpose </a:t>
            </a:r>
            <a:r>
              <a:rPr lang="en-US" altLang="zh-CN" sz="1600" dirty="0" err="1"/>
              <a:t>Input/Output</a:t>
            </a:r>
            <a:r>
              <a:rPr lang="en-US" altLang="zh-CN" sz="1600" dirty="0"/>
              <a:t> </a:t>
            </a:r>
            <a:r>
              <a:rPr lang="zh-CN" altLang="en-US" sz="1600" dirty="0"/>
              <a:t>）引脚均可作为输入引脚、输出引脚与双向引脚，并可配置为浮空输入、上拉输入、下拉输入、上拉或下拉功能的开漏输出、上拉或下拉功能的推挽输出、上拉或下拉功能的复用功能推挽、上拉或下拉功能的复用功能开漏、模拟功能等</a:t>
            </a:r>
            <a:r>
              <a:rPr lang="en-US" altLang="zh-CN" sz="1600" dirty="0"/>
              <a:t>8</a:t>
            </a:r>
            <a:r>
              <a:rPr lang="zh-CN" altLang="en-US" sz="1600" dirty="0"/>
              <a:t>种输入输出类型。</a:t>
            </a:r>
            <a:endParaRPr lang="en-US" altLang="zh-CN" sz="1600" dirty="0"/>
          </a:p>
          <a:p>
            <a:pPr marL="0" indent="0">
              <a:buNone/>
            </a:pPr>
            <a:endParaRPr lang="en-US" altLang="zh-CN" sz="1600" dirty="0"/>
          </a:p>
          <a:p>
            <a:pPr marL="0" indent="0">
              <a:buNone/>
            </a:pPr>
            <a:endParaRPr lang="en-US" altLang="zh-CN" sz="1600" dirty="0"/>
          </a:p>
        </p:txBody>
      </p:sp>
      <p:pic>
        <p:nvPicPr>
          <p:cNvPr id="8" name="图片 7"/>
          <p:cNvPicPr>
            <a:picLocks noChangeAspect="1"/>
          </p:cNvPicPr>
          <p:nvPr/>
        </p:nvPicPr>
        <p:blipFill rotWithShape="1">
          <a:blip r:embed="rId3"/>
          <a:srcRect b="5856"/>
          <a:stretch/>
        </p:blipFill>
        <p:spPr>
          <a:xfrm>
            <a:off x="1685440" y="2574759"/>
            <a:ext cx="5876302" cy="3561347"/>
          </a:xfrm>
          <a:prstGeom prst="rect">
            <a:avLst/>
          </a:prstGeom>
        </p:spPr>
      </p:pic>
      <p:sp>
        <p:nvSpPr>
          <p:cNvPr id="9" name="内容占位符 2"/>
          <p:cNvSpPr txBox="1">
            <a:spLocks/>
          </p:cNvSpPr>
          <p:nvPr/>
        </p:nvSpPr>
        <p:spPr>
          <a:xfrm>
            <a:off x="3168421" y="6176163"/>
            <a:ext cx="2840737"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GPIO</a:t>
            </a:r>
            <a:r>
              <a:rPr lang="zh-CN" altLang="en-US" sz="1600" dirty="0"/>
              <a:t>基本结构</a:t>
            </a:r>
          </a:p>
          <a:p>
            <a:pPr marL="0" indent="0" algn="ctr">
              <a:buNone/>
            </a:pPr>
            <a:endParaRPr lang="zh-CN" altLang="en-US" sz="1600" dirty="0"/>
          </a:p>
        </p:txBody>
      </p:sp>
    </p:spTree>
    <p:extLst>
      <p:ext uri="{BB962C8B-B14F-4D97-AF65-F5344CB8AC3E}">
        <p14:creationId xmlns:p14="http://schemas.microsoft.com/office/powerpoint/2010/main" val="3041999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7408" y="584456"/>
            <a:ext cx="8173613" cy="1323439"/>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）浮空输入、上拉输入、下拉输入</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输出驱动器会被关闭，输入驱动器打开。</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施密特触发器的输入被打开，根据</a:t>
            </a:r>
            <a:r>
              <a:rPr lang="en-US" altLang="zh-CN" sz="1600" dirty="0" err="1">
                <a:latin typeface="微软雅黑" panose="020B0503020204020204" pitchFamily="34" charset="-122"/>
                <a:ea typeface="微软雅黑" panose="020B0503020204020204" pitchFamily="34" charset="-122"/>
              </a:rPr>
              <a:t>GPIOxPUPDR</a:t>
            </a:r>
            <a:r>
              <a:rPr lang="zh-CN" altLang="en-US" sz="1600" dirty="0">
                <a:latin typeface="微软雅黑" panose="020B0503020204020204" pitchFamily="34" charset="-122"/>
                <a:ea typeface="微软雅黑" panose="020B0503020204020204" pitchFamily="34" charset="-122"/>
              </a:rPr>
              <a:t>寄存器中的数值决定是否打开上拉和下拉电阻。对于输入数据寄存器，其每隔</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个时钟周期对</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引脚上的数据进行一次采样，并且对其读访问可获取</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状态。</a:t>
            </a:r>
            <a:endParaRPr lang="en-US" altLang="zh-CN" sz="16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3"/>
          <a:srcRect b="5856"/>
          <a:stretch/>
        </p:blipFill>
        <p:spPr>
          <a:xfrm>
            <a:off x="1697472" y="2273967"/>
            <a:ext cx="5876302" cy="3561347"/>
          </a:xfrm>
          <a:prstGeom prst="rect">
            <a:avLst/>
          </a:prstGeom>
        </p:spPr>
      </p:pic>
      <p:sp>
        <p:nvSpPr>
          <p:cNvPr id="8" name="内容占位符 2"/>
          <p:cNvSpPr txBox="1">
            <a:spLocks/>
          </p:cNvSpPr>
          <p:nvPr/>
        </p:nvSpPr>
        <p:spPr>
          <a:xfrm>
            <a:off x="3180453" y="5875371"/>
            <a:ext cx="2840737"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GPIO</a:t>
            </a:r>
            <a:r>
              <a:rPr lang="zh-CN" altLang="en-US" sz="1600" dirty="0"/>
              <a:t>基本结构</a:t>
            </a:r>
          </a:p>
          <a:p>
            <a:pPr marL="0" indent="0" algn="ctr">
              <a:buNone/>
            </a:pPr>
            <a:endParaRPr lang="zh-CN" altLang="en-US" sz="1600" dirty="0"/>
          </a:p>
        </p:txBody>
      </p:sp>
    </p:spTree>
    <p:extLst>
      <p:ext uri="{BB962C8B-B14F-4D97-AF65-F5344CB8AC3E}">
        <p14:creationId xmlns:p14="http://schemas.microsoft.com/office/powerpoint/2010/main" val="2079480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2201" y="354984"/>
            <a:ext cx="8546592" cy="255454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）上拉或下拉功能的开漏输出、上拉或下拉功能的推挽输出</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输出驱动器会被打开，输入驱动器关闭。</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在开漏输出模式时，输出数据寄存器中的“</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”即可激活</a:t>
            </a:r>
            <a:r>
              <a:rPr lang="en-US" altLang="zh-CN" sz="1600" dirty="0">
                <a:latin typeface="微软雅黑" panose="020B0503020204020204" pitchFamily="34" charset="-122"/>
                <a:ea typeface="微软雅黑" panose="020B0503020204020204" pitchFamily="34" charset="-122"/>
              </a:rPr>
              <a:t>N-MOS</a:t>
            </a:r>
            <a:r>
              <a:rPr lang="zh-CN" altLang="en-US" sz="1600" dirty="0">
                <a:latin typeface="微软雅黑" panose="020B0503020204020204" pitchFamily="34" charset="-122"/>
                <a:ea typeface="微软雅黑" panose="020B0503020204020204" pitchFamily="34" charset="-122"/>
              </a:rPr>
              <a:t>，此时</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引脚为低电</a:t>
            </a:r>
          </a:p>
          <a:p>
            <a:r>
              <a:rPr lang="zh-CN" altLang="en-US" sz="1600" dirty="0">
                <a:latin typeface="微软雅黑" panose="020B0503020204020204" pitchFamily="34" charset="-122"/>
                <a:ea typeface="微软雅黑" panose="020B0503020204020204" pitchFamily="34" charset="-122"/>
              </a:rPr>
              <a:t>平。而输出寄存器中的“</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”会使端口保持高阻态（</a:t>
            </a:r>
            <a:r>
              <a:rPr lang="en-US" altLang="zh-CN" sz="1600" dirty="0">
                <a:latin typeface="微软雅黑" panose="020B0503020204020204" pitchFamily="34" charset="-122"/>
                <a:ea typeface="微软雅黑" panose="020B0503020204020204" pitchFamily="34" charset="-122"/>
              </a:rPr>
              <a:t>P-MOS</a:t>
            </a:r>
            <a:r>
              <a:rPr lang="zh-CN" altLang="en-US" sz="1600" dirty="0">
                <a:latin typeface="微软雅黑" panose="020B0503020204020204" pitchFamily="34" charset="-122"/>
                <a:ea typeface="微软雅黑" panose="020B0503020204020204" pitchFamily="34" charset="-122"/>
              </a:rPr>
              <a:t>始终不激活），此时</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引脚电平与外接的上拉电阻电平一致；</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在推挽输出模式时，输出数据寄存器中为“</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”时与开漏输出一致。输出寄存器中</a:t>
            </a:r>
          </a:p>
          <a:p>
            <a:r>
              <a:rPr lang="zh-CN" altLang="en-US" sz="1600" dirty="0">
                <a:latin typeface="微软雅黑" panose="020B0503020204020204" pitchFamily="34" charset="-122"/>
                <a:ea typeface="微软雅黑" panose="020B0503020204020204" pitchFamily="34" charset="-122"/>
              </a:rPr>
              <a:t>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”时可激活</a:t>
            </a:r>
            <a:r>
              <a:rPr lang="en-US" altLang="zh-CN" sz="1600" dirty="0">
                <a:latin typeface="微软雅黑" panose="020B0503020204020204" pitchFamily="34" charset="-122"/>
                <a:ea typeface="微软雅黑" panose="020B0503020204020204" pitchFamily="34" charset="-122"/>
              </a:rPr>
              <a:t>P-MOS</a:t>
            </a:r>
            <a:r>
              <a:rPr lang="zh-CN" altLang="en-US" sz="1600" dirty="0">
                <a:latin typeface="微软雅黑" panose="020B0503020204020204" pitchFamily="34" charset="-122"/>
                <a:ea typeface="微软雅黑" panose="020B0503020204020204" pitchFamily="34" charset="-122"/>
              </a:rPr>
              <a:t>，此时</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引脚为高电平。如需打开弱上拉电阻和下拉电阻，通过设</a:t>
            </a:r>
          </a:p>
          <a:p>
            <a:r>
              <a:rPr lang="zh-CN" altLang="en-US" sz="1600" dirty="0">
                <a:latin typeface="微软雅黑" panose="020B0503020204020204" pitchFamily="34" charset="-122"/>
                <a:ea typeface="微软雅黑" panose="020B0503020204020204" pitchFamily="34" charset="-122"/>
              </a:rPr>
              <a:t>置</a:t>
            </a:r>
            <a:r>
              <a:rPr lang="en-US" altLang="zh-CN" sz="1600" dirty="0" err="1">
                <a:latin typeface="微软雅黑" panose="020B0503020204020204" pitchFamily="34" charset="-122"/>
                <a:ea typeface="微软雅黑" panose="020B0503020204020204" pitchFamily="34" charset="-122"/>
              </a:rPr>
              <a:t>GPIOx_PUPDR</a:t>
            </a:r>
            <a:r>
              <a:rPr lang="zh-CN" altLang="en-US" sz="1600" dirty="0">
                <a:latin typeface="微软雅黑" panose="020B0503020204020204" pitchFamily="34" charset="-122"/>
                <a:ea typeface="微软雅黑" panose="020B0503020204020204" pitchFamily="34" charset="-122"/>
              </a:rPr>
              <a:t>寄存器中对应的数值实现。</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在配置输出模式时，施密特触发器的输入也会自动打开，即此时</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引脚为输入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输出的双向引脚，对于输人数据寄存器的读访问可获取当前</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状态。</a:t>
            </a:r>
          </a:p>
        </p:txBody>
      </p:sp>
      <p:pic>
        <p:nvPicPr>
          <p:cNvPr id="7" name="图片 6"/>
          <p:cNvPicPr>
            <a:picLocks noChangeAspect="1"/>
          </p:cNvPicPr>
          <p:nvPr/>
        </p:nvPicPr>
        <p:blipFill rotWithShape="1">
          <a:blip r:embed="rId3"/>
          <a:srcRect b="5856"/>
          <a:stretch/>
        </p:blipFill>
        <p:spPr>
          <a:xfrm>
            <a:off x="1853883" y="2809955"/>
            <a:ext cx="5876302" cy="3561347"/>
          </a:xfrm>
          <a:prstGeom prst="rect">
            <a:avLst/>
          </a:prstGeom>
        </p:spPr>
      </p:pic>
      <p:sp>
        <p:nvSpPr>
          <p:cNvPr id="8" name="内容占位符 2"/>
          <p:cNvSpPr txBox="1">
            <a:spLocks/>
          </p:cNvSpPr>
          <p:nvPr/>
        </p:nvSpPr>
        <p:spPr>
          <a:xfrm>
            <a:off x="3336864" y="6411359"/>
            <a:ext cx="2840737"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GPIO</a:t>
            </a:r>
            <a:r>
              <a:rPr lang="zh-CN" altLang="en-US" sz="1600" dirty="0"/>
              <a:t>基本结构</a:t>
            </a:r>
          </a:p>
          <a:p>
            <a:pPr marL="0" indent="0" algn="ctr">
              <a:buNone/>
            </a:pPr>
            <a:endParaRPr lang="zh-CN" altLang="en-US" sz="1600" dirty="0"/>
          </a:p>
        </p:txBody>
      </p:sp>
    </p:spTree>
    <p:extLst>
      <p:ext uri="{BB962C8B-B14F-4D97-AF65-F5344CB8AC3E}">
        <p14:creationId xmlns:p14="http://schemas.microsoft.com/office/powerpoint/2010/main" val="3072499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2504" y="219160"/>
            <a:ext cx="8242264" cy="280076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）上拉或下拉功能的复用功能推挽、上拉或下拉功能的复用功能开漏</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多用于与外设间的通信，输出与输入驱动器都被打开。</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输出驱动器可以由需求来配置为开漏或推挽，来自外设的信号可以作为输出驱动器的驱动，施密特触发器的输入被打开，根据</a:t>
            </a:r>
            <a:r>
              <a:rPr lang="en-US" altLang="zh-CN" sz="1600" dirty="0" err="1">
                <a:latin typeface="微软雅黑" panose="020B0503020204020204" pitchFamily="34" charset="-122"/>
                <a:ea typeface="微软雅黑" panose="020B0503020204020204" pitchFamily="34" charset="-122"/>
              </a:rPr>
              <a:t>GPIOx_PUPDR</a:t>
            </a:r>
            <a:r>
              <a:rPr lang="zh-CN" altLang="en-US" sz="1600" dirty="0">
                <a:latin typeface="微软雅黑" panose="020B0503020204020204" pitchFamily="34" charset="-122"/>
                <a:ea typeface="微软雅黑" panose="020B0503020204020204" pitchFamily="34" charset="-122"/>
              </a:rPr>
              <a:t>寄存器中的数值决定是否打开弱上拉电阻和下拉电阻。</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）模拟功能</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可配置为模拟输入或者模拟输出，多用于模数转换输入或者数模转换输出。</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施密特触发器的输入被停用，输出被强制处理为恒定值“</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引脚的每个模拟输入的功耗变为零，弱上拉和下拉电阻被关闭。对输入数据寄存器的读访问值为“</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endParaRPr lang="zh-CN" altLang="en-US" sz="1600" dirty="0"/>
          </a:p>
        </p:txBody>
      </p:sp>
      <p:pic>
        <p:nvPicPr>
          <p:cNvPr id="7" name="图片 6"/>
          <p:cNvPicPr>
            <a:picLocks noChangeAspect="1"/>
          </p:cNvPicPr>
          <p:nvPr/>
        </p:nvPicPr>
        <p:blipFill rotWithShape="1">
          <a:blip r:embed="rId2"/>
          <a:srcRect b="5856"/>
          <a:stretch/>
        </p:blipFill>
        <p:spPr>
          <a:xfrm>
            <a:off x="1649345" y="2809955"/>
            <a:ext cx="5876302" cy="3561347"/>
          </a:xfrm>
          <a:prstGeom prst="rect">
            <a:avLst/>
          </a:prstGeom>
        </p:spPr>
      </p:pic>
      <p:sp>
        <p:nvSpPr>
          <p:cNvPr id="8" name="内容占位符 2"/>
          <p:cNvSpPr txBox="1">
            <a:spLocks/>
          </p:cNvSpPr>
          <p:nvPr/>
        </p:nvSpPr>
        <p:spPr>
          <a:xfrm>
            <a:off x="3132326" y="6411359"/>
            <a:ext cx="2840737"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GPIO</a:t>
            </a:r>
            <a:r>
              <a:rPr lang="zh-CN" altLang="en-US" sz="1600" dirty="0"/>
              <a:t>基本结构</a:t>
            </a:r>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4094792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656" y="795528"/>
            <a:ext cx="7489444" cy="230832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串行通信接口</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USART(Universal Synchronous/Asynchronous Receiver/Transmitter</a:t>
            </a:r>
            <a:r>
              <a:rPr lang="zh-CN" altLang="en-US" sz="1600" dirty="0">
                <a:latin typeface="微软雅黑" panose="020B0503020204020204" pitchFamily="34" charset="-122"/>
                <a:ea typeface="微软雅黑" panose="020B0503020204020204" pitchFamily="34" charset="-122"/>
              </a:rPr>
              <a:t>，通用同步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异步收发器）能够灵活地与外部设备进行全双工数据交换。同时它支持同步单向通信和半双工单线通信，还支持</a:t>
            </a:r>
            <a:r>
              <a:rPr lang="en-US" altLang="zh-CN" sz="1600" dirty="0">
                <a:latin typeface="微软雅黑" panose="020B0503020204020204" pitchFamily="34" charset="-122"/>
                <a:ea typeface="微软雅黑" panose="020B0503020204020204" pitchFamily="34" charset="-122"/>
              </a:rPr>
              <a:t>LAN</a:t>
            </a:r>
            <a:r>
              <a:rPr lang="zh-CN" altLang="en-US" sz="1600" dirty="0">
                <a:latin typeface="微软雅黑" panose="020B0503020204020204" pitchFamily="34" charset="-122"/>
                <a:ea typeface="微软雅黑" panose="020B0503020204020204" pitchFamily="34" charset="-122"/>
              </a:rPr>
              <a:t>、智能卡协议与</a:t>
            </a:r>
            <a:r>
              <a:rPr lang="en-US" altLang="zh-CN" sz="1600" dirty="0">
                <a:latin typeface="微软雅黑" panose="020B0503020204020204" pitchFamily="34" charset="-122"/>
                <a:ea typeface="微软雅黑" panose="020B0503020204020204" pitchFamily="34" charset="-122"/>
              </a:rPr>
              <a:t>IrDA</a:t>
            </a:r>
            <a:r>
              <a:rPr lang="zh-CN" altLang="en-US" sz="1600" dirty="0">
                <a:latin typeface="微软雅黑" panose="020B0503020204020204" pitchFamily="34" charset="-122"/>
                <a:ea typeface="微软雅黑" panose="020B0503020204020204" pitchFamily="34" charset="-122"/>
              </a:rPr>
              <a:t>的相关规范，以及调制解调器操作。除此之外，它还支持多处理器通信。还可以通过配置多个缓冲区使用</a:t>
            </a:r>
            <a:r>
              <a:rPr lang="en-US" altLang="zh-CN" sz="1600" dirty="0">
                <a:latin typeface="微软雅黑" panose="020B0503020204020204" pitchFamily="34" charset="-122"/>
                <a:ea typeface="微软雅黑" panose="020B0503020204020204" pitchFamily="34" charset="-122"/>
              </a:rPr>
              <a:t>DMA</a:t>
            </a:r>
            <a:r>
              <a:rPr lang="zh-CN" altLang="en-US" sz="1600" dirty="0">
                <a:latin typeface="微软雅黑" panose="020B0503020204020204" pitchFamily="34" charset="-122"/>
                <a:ea typeface="微软雅黑" panose="020B0503020204020204" pitchFamily="34" charset="-122"/>
              </a:rPr>
              <a:t>，实现高速数据通信，减轻芯片负担。</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至于</a:t>
            </a:r>
            <a:r>
              <a:rPr lang="en-US" altLang="zh-CN" sz="1600" dirty="0">
                <a:latin typeface="微软雅黑" panose="020B0503020204020204" pitchFamily="34" charset="-122"/>
                <a:ea typeface="微软雅黑" panose="020B0503020204020204" pitchFamily="34" charset="-122"/>
              </a:rPr>
              <a:t>UART (Universal Asynchronous </a:t>
            </a:r>
            <a:r>
              <a:rPr lang="en-US" altLang="zh-CN" sz="1600" dirty="0" err="1">
                <a:latin typeface="微软雅黑" panose="020B0503020204020204" pitchFamily="34" charset="-122"/>
                <a:ea typeface="微软雅黑" panose="020B0503020204020204" pitchFamily="34" charset="-122"/>
              </a:rPr>
              <a:t>Rereiver</a:t>
            </a:r>
            <a:r>
              <a:rPr lang="en-US" altLang="zh-CN" sz="1600" dirty="0">
                <a:latin typeface="微软雅黑" panose="020B0503020204020204" pitchFamily="34" charset="-122"/>
                <a:ea typeface="微软雅黑" panose="020B0503020204020204" pitchFamily="34" charset="-122"/>
              </a:rPr>
              <a:t>/Transmitter</a:t>
            </a:r>
            <a:r>
              <a:rPr lang="zh-CN" altLang="en-US" sz="1600" dirty="0">
                <a:latin typeface="微软雅黑" panose="020B0503020204020204" pitchFamily="34" charset="-122"/>
                <a:ea typeface="微软雅黑" panose="020B0503020204020204" pitchFamily="34" charset="-122"/>
              </a:rPr>
              <a:t>，通用异步收发器），则没有同步功能，只有异步传输功能。</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5970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3503"/>
          <a:stretch/>
        </p:blipFill>
        <p:spPr>
          <a:xfrm>
            <a:off x="146969" y="132348"/>
            <a:ext cx="6263776" cy="6617368"/>
          </a:xfrm>
          <a:prstGeom prst="rect">
            <a:avLst/>
          </a:prstGeom>
        </p:spPr>
      </p:pic>
      <p:sp>
        <p:nvSpPr>
          <p:cNvPr id="3" name="矩形 2"/>
          <p:cNvSpPr/>
          <p:nvPr/>
        </p:nvSpPr>
        <p:spPr>
          <a:xfrm>
            <a:off x="6526621" y="996434"/>
            <a:ext cx="2401479" cy="283154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USART</a:t>
            </a:r>
            <a:r>
              <a:rPr lang="zh-CN" altLang="en-US" sz="1600" dirty="0">
                <a:latin typeface="微软雅黑" panose="020B0503020204020204" pitchFamily="34" charset="-122"/>
                <a:ea typeface="微软雅黑" panose="020B0503020204020204" pitchFamily="34" charset="-122"/>
              </a:rPr>
              <a:t>框图如图所示：</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标注</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为</a:t>
            </a:r>
            <a:r>
              <a:rPr lang="en-US" altLang="zh-CN" sz="1600" dirty="0">
                <a:latin typeface="微软雅黑" panose="020B0503020204020204" pitchFamily="34" charset="-122"/>
                <a:ea typeface="微软雅黑" panose="020B0503020204020204" pitchFamily="34" charset="-122"/>
              </a:rPr>
              <a:t>USART</a:t>
            </a:r>
            <a:r>
              <a:rPr lang="zh-CN" altLang="en-US" sz="1600" dirty="0">
                <a:latin typeface="微软雅黑" panose="020B0503020204020204" pitchFamily="34" charset="-122"/>
                <a:ea typeface="微软雅黑" panose="020B0503020204020204" pitchFamily="34" charset="-122"/>
              </a:rPr>
              <a:t>引脚</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标注</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处为</a:t>
            </a:r>
            <a:r>
              <a:rPr lang="en-US" altLang="zh-CN" sz="1600" dirty="0">
                <a:latin typeface="微软雅黑" panose="020B0503020204020204" pitchFamily="34" charset="-122"/>
                <a:ea typeface="微软雅黑" panose="020B0503020204020204" pitchFamily="34" charset="-122"/>
              </a:rPr>
              <a:t>USART</a:t>
            </a:r>
            <a:r>
              <a:rPr lang="zh-CN" altLang="en-US" sz="1600" dirty="0">
                <a:latin typeface="微软雅黑" panose="020B0503020204020204" pitchFamily="34" charset="-122"/>
                <a:ea typeface="微软雅黑" panose="020B0503020204020204" pitchFamily="34" charset="-122"/>
              </a:rPr>
              <a:t>的数据寄存器</a:t>
            </a:r>
            <a:r>
              <a:rPr lang="en-US" altLang="zh-CN" sz="1600" dirty="0">
                <a:latin typeface="微软雅黑" panose="020B0503020204020204" pitchFamily="34" charset="-122"/>
                <a:ea typeface="微软雅黑" panose="020B0503020204020204" pitchFamily="34" charset="-122"/>
              </a:rPr>
              <a:t>USAR_DR</a:t>
            </a: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标注3处为USAR</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控制器，包括发送控制与接收控制</a:t>
            </a:r>
            <a:endParaRPr lang="en-US" altLang="zh-CN" sz="16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334702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6131" y="364616"/>
            <a:ext cx="7677277" cy="427809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3. </a:t>
            </a:r>
            <a:r>
              <a:rPr lang="zh-CN" altLang="en-US" sz="1600" dirty="0">
                <a:latin typeface="微软雅黑" panose="020B0503020204020204" pitchFamily="34" charset="-122"/>
                <a:ea typeface="微软雅黑" panose="020B0503020204020204" pitchFamily="34" charset="-122"/>
              </a:rPr>
              <a:t>定时器接口</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STM32</a:t>
            </a:r>
            <a:r>
              <a:rPr lang="zh-CN" altLang="en-US" sz="1600" dirty="0">
                <a:latin typeface="微软雅黑" panose="020B0503020204020204" pitchFamily="34" charset="-122"/>
                <a:ea typeface="微软雅黑" panose="020B0503020204020204" pitchFamily="34" charset="-122"/>
              </a:rPr>
              <a:t>微控制器集成了</a:t>
            </a:r>
            <a:r>
              <a:rPr lang="en-US" altLang="zh-CN" sz="1600" dirty="0">
                <a:latin typeface="微软雅黑" panose="020B0503020204020204" pitchFamily="34" charset="-122"/>
                <a:ea typeface="微软雅黑" panose="020B0503020204020204" pitchFamily="34" charset="-122"/>
              </a:rPr>
              <a:t>14</a:t>
            </a:r>
            <a:r>
              <a:rPr lang="zh-CN" altLang="en-US" sz="1600" dirty="0">
                <a:latin typeface="微软雅黑" panose="020B0503020204020204" pitchFamily="34" charset="-122"/>
                <a:ea typeface="微软雅黑" panose="020B0503020204020204" pitchFamily="34" charset="-122"/>
              </a:rPr>
              <a:t>个定时器，包括两个高级定时器、两个基本定时器和十个通用定时器。定时器包含一个</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位自动重载计数器，由可編程预分頻器驱动，均可以进行递增、递减、递增</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递减计数。</a:t>
            </a:r>
            <a:endParaRPr lang="en-US" altLang="zh-CN"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1. </a:t>
            </a:r>
            <a:r>
              <a:rPr lang="zh-CN" altLang="en-US" sz="1600" dirty="0">
                <a:latin typeface="微软雅黑" panose="020B0503020204020204" pitchFamily="34" charset="-122"/>
                <a:ea typeface="微软雅黑" panose="020B0503020204020204" pitchFamily="34" charset="-122"/>
              </a:rPr>
              <a:t>基本定时器：不仅可用作通用定时器以生成时基，还可以专门用于驱动</a:t>
            </a:r>
            <a:r>
              <a:rPr lang="en-US" altLang="zh-CN" sz="1600" dirty="0">
                <a:latin typeface="微软雅黑" panose="020B0503020204020204" pitchFamily="34" charset="-122"/>
                <a:ea typeface="微软雅黑" panose="020B0503020204020204" pitchFamily="34" charset="-122"/>
              </a:rPr>
              <a:t>DAC</a:t>
            </a:r>
            <a:r>
              <a:rPr lang="zh-CN" altLang="en-US" sz="1600" dirty="0">
                <a:latin typeface="微软雅黑" panose="020B0503020204020204" pitchFamily="34" charset="-122"/>
                <a:ea typeface="微软雅黑" panose="020B0503020204020204" pitchFamily="34" charset="-122"/>
              </a:rPr>
              <a:t>（数模转换器）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定时器内部连接到</a:t>
            </a:r>
            <a:r>
              <a:rPr lang="en-US" altLang="zh-CN" sz="1600" dirty="0">
                <a:latin typeface="微软雅黑" panose="020B0503020204020204" pitchFamily="34" charset="-122"/>
                <a:ea typeface="微软雅黑" panose="020B0503020204020204" pitchFamily="34" charset="-122"/>
              </a:rPr>
              <a:t>DAC</a:t>
            </a:r>
            <a:r>
              <a:rPr lang="zh-CN" altLang="en-US" sz="1600" dirty="0">
                <a:latin typeface="微软雅黑" panose="020B0503020204020204" pitchFamily="34" charset="-122"/>
                <a:ea typeface="微软雅黑" panose="020B0503020204020204" pitchFamily="34" charset="-122"/>
              </a:rPr>
              <a:t>，并能够通过其触发榆出驱动</a:t>
            </a:r>
            <a:r>
              <a:rPr lang="en-US" altLang="zh-CN" sz="1600" dirty="0">
                <a:latin typeface="微软雅黑" panose="020B0503020204020204" pitchFamily="34" charset="-122"/>
                <a:ea typeface="微软雅黑" panose="020B0503020204020204" pitchFamily="34" charset="-122"/>
              </a:rPr>
              <a:t>DAC</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2. </a:t>
            </a:r>
            <a:r>
              <a:rPr lang="zh-CN" altLang="en-US" sz="1600" dirty="0">
                <a:latin typeface="微软雅黑" panose="020B0503020204020204" pitchFamily="34" charset="-122"/>
                <a:ea typeface="微软雅黑" panose="020B0503020204020204" pitchFamily="34" charset="-122"/>
              </a:rPr>
              <a:t>通用定时器：在基本定时器的基础上扩展而来，增加了输入捕获与输出比较等功能，可于测量输入信号的脉冲宽度或生成输出波形。</a:t>
            </a:r>
            <a:endParaRPr lang="en-US" altLang="zh-CN"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3. </a:t>
            </a:r>
            <a:r>
              <a:rPr lang="zh-CN" altLang="en-US" sz="1600" dirty="0">
                <a:latin typeface="微软雅黑" panose="020B0503020204020204" pitchFamily="34" charset="-122"/>
                <a:ea typeface="微软雅黑" panose="020B0503020204020204" pitchFamily="34" charset="-122"/>
              </a:rPr>
              <a:t>高级定时器： 在通用定时器的基础上扩展而来，增加了可编程死区互锁。重复计数器、带刹车（断路）等功能。可用于测量输入信号的脉冲宽度，或者生成输出波形等。</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三种定时器对照表如图所示。</a:t>
            </a:r>
          </a:p>
        </p:txBody>
      </p:sp>
      <p:pic>
        <p:nvPicPr>
          <p:cNvPr id="3" name="图片 2"/>
          <p:cNvPicPr>
            <a:picLocks noChangeAspect="1"/>
          </p:cNvPicPr>
          <p:nvPr/>
        </p:nvPicPr>
        <p:blipFill rotWithShape="1">
          <a:blip r:embed="rId2"/>
          <a:srcRect t="19805"/>
          <a:stretch/>
        </p:blipFill>
        <p:spPr>
          <a:xfrm>
            <a:off x="1720594" y="4812632"/>
            <a:ext cx="5848350" cy="1428416"/>
          </a:xfrm>
          <a:prstGeom prst="rect">
            <a:avLst/>
          </a:prstGeom>
        </p:spPr>
      </p:pic>
      <p:sp>
        <p:nvSpPr>
          <p:cNvPr id="4" name="内容占位符 2"/>
          <p:cNvSpPr txBox="1">
            <a:spLocks/>
          </p:cNvSpPr>
          <p:nvPr/>
        </p:nvSpPr>
        <p:spPr>
          <a:xfrm>
            <a:off x="3168421" y="6176163"/>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 </a:t>
            </a:r>
            <a:r>
              <a:rPr lang="zh-CN" altLang="en-US" sz="1600" dirty="0"/>
              <a:t>定时器对照表</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646974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8085" y="635000"/>
            <a:ext cx="7246820" cy="2062103"/>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模数转换器</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ADC</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Analog to Digital Converter</a:t>
            </a:r>
            <a:r>
              <a:rPr lang="zh-CN" altLang="en-US" sz="1600" dirty="0">
                <a:latin typeface="微软雅黑" panose="020B0503020204020204" pitchFamily="34" charset="-122"/>
                <a:ea typeface="微软雅黑" panose="020B0503020204020204" pitchFamily="34" charset="-122"/>
              </a:rPr>
              <a:t>，模数转换器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是用来将模拟量转换为数字量的电路。</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STM32</a:t>
            </a:r>
            <a:r>
              <a:rPr lang="zh-CN" altLang="en-US" sz="1600" dirty="0">
                <a:latin typeface="微软雅黑" panose="020B0503020204020204" pitchFamily="34" charset="-122"/>
                <a:ea typeface="微软雅黑" panose="020B0503020204020204" pitchFamily="34" charset="-122"/>
              </a:rPr>
              <a:t>微控制器在内部集成的</a:t>
            </a:r>
            <a:r>
              <a:rPr lang="en-US" altLang="zh-CN" sz="1600" dirty="0">
                <a:latin typeface="微软雅黑" panose="020B0503020204020204" pitchFamily="34" charset="-122"/>
                <a:ea typeface="微软雅黑" panose="020B0503020204020204" pitchFamily="34" charset="-122"/>
              </a:rPr>
              <a:t>ADC</a:t>
            </a:r>
            <a:r>
              <a:rPr lang="zh-CN" altLang="en-US" sz="1600" dirty="0">
                <a:latin typeface="微软雅黑" panose="020B0503020204020204" pitchFamily="34" charset="-122"/>
                <a:ea typeface="微软雅黑" panose="020B0503020204020204" pitchFamily="34" charset="-122"/>
              </a:rPr>
              <a:t>具有多达</a:t>
            </a:r>
            <a:r>
              <a:rPr lang="en-US" altLang="zh-CN" sz="1600" dirty="0">
                <a:latin typeface="微软雅黑" panose="020B0503020204020204" pitchFamily="34" charset="-122"/>
                <a:ea typeface="微软雅黑" panose="020B0503020204020204" pitchFamily="34" charset="-122"/>
              </a:rPr>
              <a:t>18</a:t>
            </a:r>
            <a:r>
              <a:rPr lang="zh-CN" altLang="en-US" sz="1600" dirty="0">
                <a:latin typeface="微软雅黑" panose="020B0503020204020204" pitchFamily="34" charset="-122"/>
                <a:ea typeface="微软雅黑" panose="020B0503020204020204" pitchFamily="34" charset="-122"/>
              </a:rPr>
              <a:t>个采样通道，可对来自</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个外部源、</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个内部源的信号进行采样。</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	ADC</a:t>
            </a:r>
            <a:r>
              <a:rPr lang="zh-CN" altLang="en-US" sz="1600" dirty="0">
                <a:latin typeface="微软雅黑" panose="020B0503020204020204" pitchFamily="34" charset="-122"/>
                <a:ea typeface="微软雅黑" panose="020B0503020204020204" pitchFamily="34" charset="-122"/>
              </a:rPr>
              <a:t>引脚对照表如表所示。</a:t>
            </a:r>
          </a:p>
        </p:txBody>
      </p:sp>
      <p:pic>
        <p:nvPicPr>
          <p:cNvPr id="10" name="图片 9"/>
          <p:cNvPicPr>
            <a:picLocks noChangeAspect="1"/>
          </p:cNvPicPr>
          <p:nvPr/>
        </p:nvPicPr>
        <p:blipFill rotWithShape="1">
          <a:blip r:embed="rId2"/>
          <a:srcRect t="17514"/>
          <a:stretch/>
        </p:blipFill>
        <p:spPr>
          <a:xfrm>
            <a:off x="2875448" y="3272589"/>
            <a:ext cx="2904686" cy="2096482"/>
          </a:xfrm>
          <a:prstGeom prst="rect">
            <a:avLst/>
          </a:prstGeom>
        </p:spPr>
      </p:pic>
      <p:sp>
        <p:nvSpPr>
          <p:cNvPr id="4" name="内容占位符 2"/>
          <p:cNvSpPr txBox="1">
            <a:spLocks/>
          </p:cNvSpPr>
          <p:nvPr/>
        </p:nvSpPr>
        <p:spPr>
          <a:xfrm>
            <a:off x="2808433" y="5369071"/>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ADC</a:t>
            </a:r>
            <a:r>
              <a:rPr lang="zh-CN" altLang="en-US" sz="1600" dirty="0"/>
              <a:t>引脚对照表</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9619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381" y="648260"/>
            <a:ext cx="7741350" cy="1026534"/>
          </a:xfrm>
        </p:spPr>
        <p:txBody>
          <a:bodyPr/>
          <a:lstStyle/>
          <a:p>
            <a:r>
              <a:rPr lang="zh-CN" altLang="en-US" dirty="0"/>
              <a:t>目录</a:t>
            </a:r>
          </a:p>
        </p:txBody>
      </p:sp>
      <p:sp>
        <p:nvSpPr>
          <p:cNvPr id="4" name="内容占位符 3"/>
          <p:cNvSpPr>
            <a:spLocks noGrp="1"/>
          </p:cNvSpPr>
          <p:nvPr>
            <p:ph idx="1"/>
          </p:nvPr>
        </p:nvSpPr>
        <p:spPr>
          <a:xfrm>
            <a:off x="723381" y="1761423"/>
            <a:ext cx="7807807" cy="4776537"/>
          </a:xfrm>
        </p:spPr>
        <p:txBody>
          <a:bodyPr/>
          <a:lstStyle/>
          <a:p>
            <a:r>
              <a:rPr lang="en-US" altLang="zh-CN" dirty="0"/>
              <a:t>7.1 </a:t>
            </a:r>
            <a:r>
              <a:rPr lang="zh-CN" altLang="en-US" dirty="0"/>
              <a:t>嵌入式最小系统</a:t>
            </a:r>
            <a:endParaRPr lang="en-US" altLang="zh-CN" dirty="0"/>
          </a:p>
          <a:p>
            <a:r>
              <a:rPr lang="en-US" altLang="zh-CN" dirty="0"/>
              <a:t>7.2 STM32</a:t>
            </a:r>
            <a:r>
              <a:rPr lang="zh-CN" altLang="en-US" dirty="0"/>
              <a:t>嵌入式微控制器</a:t>
            </a:r>
            <a:endParaRPr lang="en-US" altLang="zh-CN" dirty="0"/>
          </a:p>
          <a:p>
            <a:r>
              <a:rPr lang="en-US" altLang="zh-CN" dirty="0"/>
              <a:t>7.3 </a:t>
            </a:r>
            <a:r>
              <a:rPr lang="zh-CN" altLang="en-US" dirty="0"/>
              <a:t>基于</a:t>
            </a:r>
            <a:r>
              <a:rPr lang="en-US" altLang="zh-CN" dirty="0"/>
              <a:t>STM32</a:t>
            </a:r>
            <a:r>
              <a:rPr lang="zh-CN" altLang="en-US" dirty="0"/>
              <a:t>微控制器的最小系统构建</a:t>
            </a:r>
            <a:endParaRPr lang="en-US" altLang="zh-CN" dirty="0"/>
          </a:p>
          <a:p>
            <a:r>
              <a:rPr lang="en-US" altLang="zh-CN" dirty="0"/>
              <a:t>7.4 </a:t>
            </a:r>
            <a:r>
              <a:rPr lang="zh-CN" altLang="en-US" dirty="0"/>
              <a:t>本章小结</a:t>
            </a:r>
            <a:endParaRPr lang="en-US" altLang="zh-CN" dirty="0"/>
          </a:p>
          <a:p>
            <a:r>
              <a:rPr lang="en-US" altLang="zh-CN" dirty="0"/>
              <a:t>7.5 </a:t>
            </a:r>
            <a:r>
              <a:rPr lang="zh-CN" altLang="en-US" dirty="0"/>
              <a:t>习题 </a:t>
            </a:r>
          </a:p>
        </p:txBody>
      </p:sp>
    </p:spTree>
    <p:extLst>
      <p:ext uri="{BB962C8B-B14F-4D97-AF65-F5344CB8AC3E}">
        <p14:creationId xmlns:p14="http://schemas.microsoft.com/office/powerpoint/2010/main" val="2226358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srcRect b="7046"/>
          <a:stretch/>
        </p:blipFill>
        <p:spPr>
          <a:xfrm>
            <a:off x="1547726" y="3044869"/>
            <a:ext cx="5784654" cy="3247647"/>
          </a:xfrm>
          <a:prstGeom prst="rect">
            <a:avLst/>
          </a:prstGeom>
        </p:spPr>
      </p:pic>
      <p:sp>
        <p:nvSpPr>
          <p:cNvPr id="6" name="文本框 5"/>
          <p:cNvSpPr txBox="1"/>
          <p:nvPr/>
        </p:nvSpPr>
        <p:spPr>
          <a:xfrm>
            <a:off x="746760" y="490324"/>
            <a:ext cx="7386586" cy="255454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如图所示为</a:t>
            </a:r>
            <a:r>
              <a:rPr lang="en-US" altLang="zh-CN" sz="1600" dirty="0">
                <a:latin typeface="微软雅黑" panose="020B0503020204020204" pitchFamily="34" charset="-122"/>
                <a:ea typeface="微软雅黑" panose="020B0503020204020204" pitchFamily="34" charset="-122"/>
              </a:rPr>
              <a:t>ADC</a:t>
            </a:r>
            <a:r>
              <a:rPr lang="zh-CN" altLang="en-US" sz="1600" dirty="0">
                <a:latin typeface="微软雅黑" panose="020B0503020204020204" pitchFamily="34" charset="-122"/>
                <a:ea typeface="微软雅黑" panose="020B0503020204020204" pitchFamily="34" charset="-122"/>
              </a:rPr>
              <a:t>部分框图</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标注</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处为</a:t>
            </a:r>
            <a:r>
              <a:rPr lang="en-US" altLang="zh-CN" sz="1600" dirty="0">
                <a:latin typeface="微软雅黑" panose="020B0503020204020204" pitchFamily="34" charset="-122"/>
                <a:ea typeface="微软雅黑" panose="020B0503020204020204" pitchFamily="34" charset="-122"/>
              </a:rPr>
              <a:t>ADC</a:t>
            </a:r>
            <a:r>
              <a:rPr lang="zh-CN" altLang="en-US" sz="1600" dirty="0">
                <a:latin typeface="微软雅黑" panose="020B0503020204020204" pitchFamily="34" charset="-122"/>
                <a:ea typeface="微软雅黑" panose="020B0503020204020204" pitchFamily="34" charset="-122"/>
              </a:rPr>
              <a:t>的引脚。</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标注</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处，规则通道为对输入信号进行周期性转换，注入通道功能为在进行规则通道转换时中断</a:t>
            </a:r>
            <a:r>
              <a:rPr lang="en-US" altLang="zh-CN" sz="1600" dirty="0">
                <a:latin typeface="微软雅黑" panose="020B0503020204020204" pitchFamily="34" charset="-122"/>
                <a:ea typeface="微软雅黑" panose="020B0503020204020204" pitchFamily="34" charset="-122"/>
              </a:rPr>
              <a:t>ADC</a:t>
            </a:r>
            <a:r>
              <a:rPr lang="zh-CN" altLang="en-US" sz="1600" dirty="0">
                <a:latin typeface="微软雅黑" panose="020B0503020204020204" pitchFamily="34" charset="-122"/>
                <a:ea typeface="微软雅黑" panose="020B0503020204020204" pitchFamily="34" charset="-122"/>
              </a:rPr>
              <a:t>，优先进行注入通道转换，转换完后将转换权交还给规则通道。</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标注</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处，</a:t>
            </a:r>
            <a:r>
              <a:rPr lang="en-US" altLang="zh-CN" sz="1600" dirty="0">
                <a:latin typeface="微软雅黑" panose="020B0503020204020204" pitchFamily="34" charset="-122"/>
                <a:ea typeface="微软雅黑" panose="020B0503020204020204" pitchFamily="34" charset="-122"/>
              </a:rPr>
              <a:t>ADC</a:t>
            </a:r>
            <a:r>
              <a:rPr lang="zh-CN" altLang="en-US" sz="1600" dirty="0">
                <a:latin typeface="微软雅黑" panose="020B0503020204020204" pitchFamily="34" charset="-122"/>
                <a:ea typeface="微软雅黑" panose="020B0503020204020204" pitchFamily="34" charset="-122"/>
              </a:rPr>
              <a:t>将模数转换器的转换数据存储在左对齐或右对齐的</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位数据寄存器中。</a:t>
            </a:r>
          </a:p>
        </p:txBody>
      </p:sp>
      <p:sp>
        <p:nvSpPr>
          <p:cNvPr id="4" name="内容占位符 2"/>
          <p:cNvSpPr txBox="1">
            <a:spLocks/>
          </p:cNvSpPr>
          <p:nvPr/>
        </p:nvSpPr>
        <p:spPr>
          <a:xfrm>
            <a:off x="3168421" y="6176163"/>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ADC</a:t>
            </a:r>
            <a:r>
              <a:rPr lang="zh-CN" altLang="en-US" sz="1600" dirty="0"/>
              <a:t>部分框图</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382515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4498" y="286511"/>
            <a:ext cx="7964716" cy="255454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数模转换器</a:t>
            </a:r>
            <a:r>
              <a:rPr lang="en-US" altLang="zh-CN" sz="1600" dirty="0">
                <a:latin typeface="微软雅黑" panose="020B0503020204020204" pitchFamily="34" charset="-122"/>
                <a:ea typeface="微软雅黑" panose="020B0503020204020204" pitchFamily="34" charset="-122"/>
              </a:rPr>
              <a:t>	</a:t>
            </a: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DAC（DigitaltoAnalogconvener,数模转换器）是将数字量转换为模拟量的电路。STM32微控制器在其内部集成2个数模转换器，各对应一个输入输出通道，每个通道可以按8位或12位模式进行配置，可以通过一个输入参考电压引脚来提高分辨率。</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STM32微控制器的DAC每个通道可以单独进行转换，当两个通道组合在一起同步执行更新操作时，也可以同时进行转换。DAC的控制逻辑部分可以产生三角波或高斯噪声波，每个通道都可以将DMA发来的数据转换为模拟输出信号。</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DAC</a:t>
            </a:r>
            <a:r>
              <a:rPr lang="zh-CN" altLang="en-US" sz="1600" dirty="0">
                <a:latin typeface="微软雅黑" panose="020B0503020204020204" pitchFamily="34" charset="-122"/>
                <a:ea typeface="微软雅黑" panose="020B0503020204020204" pitchFamily="34" charset="-122"/>
              </a:rPr>
              <a:t>引脚对照图如图所示：</a:t>
            </a:r>
          </a:p>
        </p:txBody>
      </p:sp>
      <p:pic>
        <p:nvPicPr>
          <p:cNvPr id="4" name="图片 3"/>
          <p:cNvPicPr>
            <a:picLocks noChangeAspect="1"/>
          </p:cNvPicPr>
          <p:nvPr/>
        </p:nvPicPr>
        <p:blipFill rotWithShape="1">
          <a:blip r:embed="rId2"/>
          <a:srcRect t="16916"/>
          <a:stretch/>
        </p:blipFill>
        <p:spPr>
          <a:xfrm>
            <a:off x="2925203" y="3380872"/>
            <a:ext cx="3363305" cy="2292015"/>
          </a:xfrm>
          <a:prstGeom prst="rect">
            <a:avLst/>
          </a:prstGeom>
        </p:spPr>
      </p:pic>
      <p:sp>
        <p:nvSpPr>
          <p:cNvPr id="5" name="内容占位符 2"/>
          <p:cNvSpPr txBox="1">
            <a:spLocks/>
          </p:cNvSpPr>
          <p:nvPr/>
        </p:nvSpPr>
        <p:spPr>
          <a:xfrm>
            <a:off x="3073793" y="5766062"/>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DAC</a:t>
            </a:r>
            <a:r>
              <a:rPr lang="zh-CN" altLang="en-US" sz="1600" dirty="0"/>
              <a:t>引脚对照图</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4126866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9631"/>
          <a:stretch/>
        </p:blipFill>
        <p:spPr>
          <a:xfrm>
            <a:off x="2188562" y="1303259"/>
            <a:ext cx="5035778" cy="3966573"/>
          </a:xfrm>
          <a:prstGeom prst="rect">
            <a:avLst/>
          </a:prstGeom>
        </p:spPr>
      </p:pic>
      <p:sp>
        <p:nvSpPr>
          <p:cNvPr id="5" name="文本框 4"/>
          <p:cNvSpPr txBox="1"/>
          <p:nvPr/>
        </p:nvSpPr>
        <p:spPr>
          <a:xfrm>
            <a:off x="891198" y="540511"/>
            <a:ext cx="4468202"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DAC</a:t>
            </a:r>
            <a:r>
              <a:rPr lang="zh-CN" altLang="en-US" sz="1600" dirty="0">
                <a:latin typeface="微软雅黑" panose="020B0503020204020204" pitchFamily="34" charset="-122"/>
                <a:ea typeface="微软雅黑" panose="020B0503020204020204" pitchFamily="34" charset="-122"/>
              </a:rPr>
              <a:t>部分框图如图所示：</a:t>
            </a:r>
          </a:p>
        </p:txBody>
      </p:sp>
      <p:sp>
        <p:nvSpPr>
          <p:cNvPr id="4" name="内容占位符 2"/>
          <p:cNvSpPr txBox="1">
            <a:spLocks/>
          </p:cNvSpPr>
          <p:nvPr/>
        </p:nvSpPr>
        <p:spPr>
          <a:xfrm>
            <a:off x="3173389" y="5470705"/>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DAC</a:t>
            </a:r>
            <a:r>
              <a:rPr lang="zh-CN" altLang="en-US" sz="1600" dirty="0"/>
              <a:t>部分框图</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404860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7680" y="207264"/>
            <a:ext cx="8168640" cy="2062103"/>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6. JTAG</a:t>
            </a:r>
            <a:r>
              <a:rPr lang="zh-CN" altLang="en-US" sz="1600" dirty="0">
                <a:latin typeface="微软雅黑" panose="020B0503020204020204" pitchFamily="34" charset="-122"/>
                <a:ea typeface="微软雅黑" panose="020B0503020204020204" pitchFamily="34" charset="-122"/>
              </a:rPr>
              <a:t>接口协议</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STM32</a:t>
            </a:r>
            <a:r>
              <a:rPr lang="zh-CN" altLang="en-US" sz="1600" dirty="0">
                <a:latin typeface="微软雅黑" panose="020B0503020204020204" pitchFamily="34" charset="-122"/>
                <a:ea typeface="微软雅黑" panose="020B0503020204020204" pitchFamily="34" charset="-122"/>
              </a:rPr>
              <a:t>微控制器支持</a:t>
            </a:r>
            <a:r>
              <a:rPr lang="en-US" altLang="zh-CN" sz="1600" dirty="0">
                <a:latin typeface="微软雅黑" panose="020B0503020204020204" pitchFamily="34" charset="-122"/>
                <a:ea typeface="微软雅黑" panose="020B0503020204020204" pitchFamily="34" charset="-122"/>
              </a:rPr>
              <a:t>SWD</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JTAG</a:t>
            </a:r>
            <a:r>
              <a:rPr lang="zh-CN" altLang="en-US" sz="1600" dirty="0">
                <a:latin typeface="微软雅黑" panose="020B0503020204020204" pitchFamily="34" charset="-122"/>
                <a:ea typeface="微软雅黑" panose="020B0503020204020204" pitchFamily="34" charset="-122"/>
              </a:rPr>
              <a:t>接口协议。</a:t>
            </a:r>
            <a:r>
              <a:rPr lang="en-US" altLang="zh-CN" sz="1600" dirty="0">
                <a:latin typeface="微软雅黑" panose="020B0503020204020204" pitchFamily="34" charset="-122"/>
                <a:ea typeface="微软雅黑" panose="020B0503020204020204" pitchFamily="34" charset="-122"/>
              </a:rPr>
              <a:t>SWD</a:t>
            </a:r>
            <a:r>
              <a:rPr lang="zh-CN" altLang="en-US" sz="1600" dirty="0">
                <a:latin typeface="微软雅黑" panose="020B0503020204020204" pitchFamily="34" charset="-122"/>
                <a:ea typeface="微软雅黑" panose="020B0503020204020204" pitchFamily="34" charset="-122"/>
              </a:rPr>
              <a:t>接口协议与</a:t>
            </a:r>
            <a:r>
              <a:rPr lang="en-US" altLang="zh-CN" sz="1600" dirty="0">
                <a:latin typeface="微软雅黑" panose="020B0503020204020204" pitchFamily="34" charset="-122"/>
                <a:ea typeface="微软雅黑" panose="020B0503020204020204" pitchFamily="34" charset="-122"/>
              </a:rPr>
              <a:t>JTAG</a:t>
            </a:r>
            <a:r>
              <a:rPr lang="zh-CN" altLang="en-US" sz="1600" dirty="0">
                <a:latin typeface="微软雅黑" panose="020B0503020204020204" pitchFamily="34" charset="-122"/>
                <a:ea typeface="微软雅黑" panose="020B0503020204020204" pitchFamily="34" charset="-122"/>
              </a:rPr>
              <a:t>接口协议皆为国际标准的测试协议，主要用于芯片内部测试及对系统进行仿真、测试。</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常见的</a:t>
            </a:r>
            <a:r>
              <a:rPr lang="en-US" altLang="zh-CN" sz="1600" dirty="0">
                <a:latin typeface="微软雅黑" panose="020B0503020204020204" pitchFamily="34" charset="-122"/>
                <a:ea typeface="微软雅黑" panose="020B0503020204020204" pitchFamily="34" charset="-122"/>
              </a:rPr>
              <a:t>JTAG</a:t>
            </a:r>
            <a:r>
              <a:rPr lang="zh-CN" altLang="en-US" sz="1600" dirty="0">
                <a:latin typeface="微软雅黑" panose="020B0503020204020204" pitchFamily="34" charset="-122"/>
                <a:ea typeface="微软雅黑" panose="020B0503020204020204" pitchFamily="34" charset="-122"/>
              </a:rPr>
              <a:t>接口的连接器有</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种标准：</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针、</a:t>
            </a:r>
            <a:r>
              <a:rPr lang="en-US" altLang="zh-CN" sz="1600" dirty="0">
                <a:latin typeface="微软雅黑" panose="020B0503020204020204" pitchFamily="34" charset="-122"/>
                <a:ea typeface="微软雅黑" panose="020B0503020204020204" pitchFamily="34" charset="-122"/>
              </a:rPr>
              <a:t>14</a:t>
            </a:r>
            <a:r>
              <a:rPr lang="zh-CN" altLang="en-US" sz="1600" dirty="0">
                <a:latin typeface="微软雅黑" panose="020B0503020204020204" pitchFamily="34" charset="-122"/>
                <a:ea typeface="微软雅黑" panose="020B0503020204020204" pitchFamily="34" charset="-122"/>
              </a:rPr>
              <a:t>针和</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针接口。</a:t>
            </a:r>
            <a:r>
              <a:rPr lang="en-US" altLang="zh-CN" sz="1600" dirty="0">
                <a:latin typeface="微软雅黑" panose="020B0503020204020204" pitchFamily="34" charset="-122"/>
                <a:ea typeface="微软雅黑" panose="020B0503020204020204" pitchFamily="34" charset="-122"/>
              </a:rPr>
              <a:t>STM32</a:t>
            </a:r>
            <a:r>
              <a:rPr lang="zh-CN" altLang="en-US" sz="1600" dirty="0">
                <a:latin typeface="微软雅黑" panose="020B0503020204020204" pitchFamily="34" charset="-122"/>
                <a:ea typeface="微软雅黑" panose="020B0503020204020204" pitchFamily="34" charset="-122"/>
              </a:rPr>
              <a:t>微控制器支持的</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针</a:t>
            </a:r>
            <a:r>
              <a:rPr lang="en-US" altLang="zh-CN" sz="1600" dirty="0">
                <a:latin typeface="微软雅黑" panose="020B0503020204020204" pitchFamily="34" charset="-122"/>
                <a:ea typeface="微软雅黑" panose="020B0503020204020204" pitchFamily="34" charset="-122"/>
              </a:rPr>
              <a:t>JTAG</a:t>
            </a:r>
            <a:r>
              <a:rPr lang="zh-CN" altLang="en-US" sz="1600" dirty="0">
                <a:latin typeface="微软雅黑" panose="020B0503020204020204" pitchFamily="34" charset="-122"/>
                <a:ea typeface="微软雅黑" panose="020B0503020204020204" pitchFamily="34" charset="-122"/>
              </a:rPr>
              <a:t>接口定义如表所示。这时候对引脚需求少的SWD接口协议便具有了优势，SWD接口协议是兼容JTAG协议的一种协议，STM32微控制器同样支持该协议。如表所示的4针SWD接口定义。</a:t>
            </a:r>
          </a:p>
        </p:txBody>
      </p:sp>
      <p:pic>
        <p:nvPicPr>
          <p:cNvPr id="3" name="图片 2"/>
          <p:cNvPicPr>
            <a:picLocks noChangeAspect="1"/>
          </p:cNvPicPr>
          <p:nvPr/>
        </p:nvPicPr>
        <p:blipFill rotWithShape="1">
          <a:blip r:embed="rId2"/>
          <a:srcRect t="7973"/>
          <a:stretch/>
        </p:blipFill>
        <p:spPr>
          <a:xfrm>
            <a:off x="1322088" y="2586789"/>
            <a:ext cx="3038475" cy="3664027"/>
          </a:xfrm>
          <a:prstGeom prst="rect">
            <a:avLst/>
          </a:prstGeom>
        </p:spPr>
      </p:pic>
      <p:pic>
        <p:nvPicPr>
          <p:cNvPr id="7" name="图片 6"/>
          <p:cNvPicPr>
            <a:picLocks noChangeAspect="1"/>
          </p:cNvPicPr>
          <p:nvPr/>
        </p:nvPicPr>
        <p:blipFill rotWithShape="1">
          <a:blip r:embed="rId3"/>
          <a:srcRect t="17642"/>
          <a:stretch/>
        </p:blipFill>
        <p:spPr>
          <a:xfrm>
            <a:off x="5227223" y="3575509"/>
            <a:ext cx="2638425" cy="1686586"/>
          </a:xfrm>
          <a:prstGeom prst="rect">
            <a:avLst/>
          </a:prstGeom>
        </p:spPr>
      </p:pic>
      <p:sp>
        <p:nvSpPr>
          <p:cNvPr id="9" name="内容占位符 2"/>
          <p:cNvSpPr txBox="1">
            <a:spLocks/>
          </p:cNvSpPr>
          <p:nvPr/>
        </p:nvSpPr>
        <p:spPr>
          <a:xfrm>
            <a:off x="1286030" y="6250816"/>
            <a:ext cx="2840737"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10</a:t>
            </a:r>
            <a:r>
              <a:rPr lang="zh-CN" altLang="en-US" sz="1600" dirty="0"/>
              <a:t>针</a:t>
            </a:r>
            <a:r>
              <a:rPr lang="en-US" altLang="zh-CN" sz="1600" dirty="0"/>
              <a:t>JTAG</a:t>
            </a:r>
            <a:r>
              <a:rPr lang="zh-CN" altLang="en-US" sz="1600" dirty="0"/>
              <a:t>接口定义</a:t>
            </a:r>
          </a:p>
        </p:txBody>
      </p:sp>
      <p:sp>
        <p:nvSpPr>
          <p:cNvPr id="10" name="内容占位符 2"/>
          <p:cNvSpPr txBox="1">
            <a:spLocks/>
          </p:cNvSpPr>
          <p:nvPr/>
        </p:nvSpPr>
        <p:spPr>
          <a:xfrm>
            <a:off x="5126066" y="5266390"/>
            <a:ext cx="2840737"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b</a:t>
            </a:r>
            <a:r>
              <a:rPr lang="zh-CN" altLang="en-US" sz="1600" dirty="0"/>
              <a:t>）</a:t>
            </a:r>
            <a:r>
              <a:rPr lang="en-US" altLang="zh-CN" sz="1600" dirty="0"/>
              <a:t>4</a:t>
            </a:r>
            <a:r>
              <a:rPr lang="zh-CN" altLang="en-US" sz="1600" dirty="0"/>
              <a:t>针</a:t>
            </a:r>
            <a:r>
              <a:rPr lang="en-US" altLang="zh-CN" sz="1600" dirty="0"/>
              <a:t>SWD</a:t>
            </a:r>
            <a:r>
              <a:rPr lang="zh-CN" altLang="en-US" sz="1600" dirty="0"/>
              <a:t>接口定义</a:t>
            </a:r>
          </a:p>
        </p:txBody>
      </p:sp>
    </p:spTree>
    <p:extLst>
      <p:ext uri="{BB962C8B-B14F-4D97-AF65-F5344CB8AC3E}">
        <p14:creationId xmlns:p14="http://schemas.microsoft.com/office/powerpoint/2010/main" val="525239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6432" y="520727"/>
            <a:ext cx="7772400" cy="790715"/>
          </a:xfrm>
        </p:spPr>
        <p:txBody>
          <a:bodyPr>
            <a:normAutofit/>
          </a:bodyPr>
          <a:lstStyle/>
          <a:p>
            <a:r>
              <a:rPr lang="en-US" altLang="zh-CN" sz="2800" dirty="0">
                <a:latin typeface="微软雅黑" panose="020B0503020204020204" pitchFamily="34" charset="-122"/>
                <a:ea typeface="微软雅黑" panose="020B0503020204020204" pitchFamily="34" charset="-122"/>
              </a:rPr>
              <a:t>7.3 </a:t>
            </a:r>
            <a:r>
              <a:rPr lang="zh-CN" altLang="en-US" sz="2800" dirty="0">
                <a:latin typeface="微软雅黑" panose="020B0503020204020204" pitchFamily="34" charset="-122"/>
                <a:ea typeface="微软雅黑" panose="020B0503020204020204" pitchFamily="34" charset="-122"/>
              </a:rPr>
              <a:t>基于</a:t>
            </a:r>
            <a:r>
              <a:rPr lang="en-US" altLang="zh-CN" sz="2800" dirty="0">
                <a:latin typeface="微软雅黑" panose="020B0503020204020204" pitchFamily="34" charset="-122"/>
                <a:ea typeface="微软雅黑" panose="020B0503020204020204" pitchFamily="34" charset="-122"/>
              </a:rPr>
              <a:t>STM32</a:t>
            </a:r>
            <a:r>
              <a:rPr lang="zh-CN" altLang="en-US" sz="2800" dirty="0">
                <a:latin typeface="微软雅黑" panose="020B0503020204020204" pitchFamily="34" charset="-122"/>
                <a:ea typeface="微软雅黑" panose="020B0503020204020204" pitchFamily="34" charset="-122"/>
              </a:rPr>
              <a:t>微控制器的最小系统构建</a:t>
            </a:r>
          </a:p>
        </p:txBody>
      </p:sp>
      <p:pic>
        <p:nvPicPr>
          <p:cNvPr id="3" name="图片 2"/>
          <p:cNvPicPr>
            <a:picLocks noChangeAspect="1"/>
          </p:cNvPicPr>
          <p:nvPr/>
        </p:nvPicPr>
        <p:blipFill rotWithShape="1">
          <a:blip r:embed="rId2"/>
          <a:srcRect b="10843"/>
          <a:stretch/>
        </p:blipFill>
        <p:spPr>
          <a:xfrm>
            <a:off x="1465613" y="1782769"/>
            <a:ext cx="6694038" cy="3880094"/>
          </a:xfrm>
          <a:prstGeom prst="rect">
            <a:avLst/>
          </a:prstGeom>
        </p:spPr>
      </p:pic>
    </p:spTree>
    <p:extLst>
      <p:ext uri="{BB962C8B-B14F-4D97-AF65-F5344CB8AC3E}">
        <p14:creationId xmlns:p14="http://schemas.microsoft.com/office/powerpoint/2010/main" val="711741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7701" y="603076"/>
            <a:ext cx="5889057"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7.3.1 </a:t>
            </a:r>
            <a:r>
              <a:rPr lang="zh-CN" altLang="en-US" sz="2800" dirty="0">
                <a:latin typeface="微软雅黑" panose="020B0503020204020204" pitchFamily="34" charset="-122"/>
                <a:ea typeface="微软雅黑" panose="020B0503020204020204" pitchFamily="34" charset="-122"/>
              </a:rPr>
              <a:t>最小系统的硬件设计</a:t>
            </a:r>
            <a:endParaRPr lang="en-US" altLang="zh-CN" sz="28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257701" y="1542769"/>
            <a:ext cx="5467952" cy="3785652"/>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本章的最小系统的硬件设计部分包括：</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1. </a:t>
            </a:r>
            <a:r>
              <a:rPr lang="zh-CN" altLang="en-US" sz="1600" dirty="0">
                <a:latin typeface="微软雅黑" panose="020B0503020204020204" pitchFamily="34" charset="-122"/>
                <a:ea typeface="微软雅黑" panose="020B0503020204020204" pitchFamily="34" charset="-122"/>
              </a:rPr>
              <a:t>时钟电路的设计</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2. </a:t>
            </a:r>
            <a:r>
              <a:rPr lang="zh-CN" altLang="en-US" sz="1600" dirty="0">
                <a:latin typeface="微软雅黑" panose="020B0503020204020204" pitchFamily="34" charset="-122"/>
                <a:ea typeface="微软雅黑" panose="020B0503020204020204" pitchFamily="34" charset="-122"/>
              </a:rPr>
              <a:t>复位电路的设计</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3.  LED</a:t>
            </a:r>
            <a:r>
              <a:rPr lang="zh-CN" altLang="en-US" sz="1600" dirty="0">
                <a:latin typeface="微软雅黑" panose="020B0503020204020204" pitchFamily="34" charset="-122"/>
                <a:ea typeface="微软雅黑" panose="020B0503020204020204" pitchFamily="34" charset="-122"/>
              </a:rPr>
              <a:t>电路的设计</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4. USB</a:t>
            </a:r>
            <a:r>
              <a:rPr lang="zh-CN" altLang="en-US" sz="1600" dirty="0">
                <a:latin typeface="微软雅黑" panose="020B0503020204020204" pitchFamily="34" charset="-122"/>
                <a:ea typeface="微软雅黑" panose="020B0503020204020204" pitchFamily="34" charset="-122"/>
              </a:rPr>
              <a:t>接口电路的设计</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	5. USART</a:t>
            </a:r>
            <a:r>
              <a:rPr lang="zh-CN" altLang="en-US" sz="1600" dirty="0">
                <a:latin typeface="微软雅黑" panose="020B0503020204020204" pitchFamily="34" charset="-122"/>
                <a:ea typeface="微软雅黑" panose="020B0503020204020204" pitchFamily="34" charset="-122"/>
              </a:rPr>
              <a:t>串行接口电路的设计</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6. </a:t>
            </a:r>
            <a:r>
              <a:rPr lang="zh-CN" altLang="en-US" sz="1600" dirty="0">
                <a:latin typeface="微软雅黑" panose="020B0503020204020204" pitchFamily="34" charset="-122"/>
                <a:ea typeface="微软雅黑" panose="020B0503020204020204" pitchFamily="34" charset="-122"/>
              </a:rPr>
              <a:t>下载电路的设计</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7. </a:t>
            </a:r>
            <a:r>
              <a:rPr lang="zh-CN" altLang="en-US" sz="1600" dirty="0">
                <a:latin typeface="微软雅黑" panose="020B0503020204020204" pitchFamily="34" charset="-122"/>
                <a:ea typeface="微软雅黑" panose="020B0503020204020204" pitchFamily="34" charset="-122"/>
              </a:rPr>
              <a:t>电源电路的设计</a:t>
            </a:r>
          </a:p>
        </p:txBody>
      </p:sp>
    </p:spTree>
    <p:extLst>
      <p:ext uri="{BB962C8B-B14F-4D97-AF65-F5344CB8AC3E}">
        <p14:creationId xmlns:p14="http://schemas.microsoft.com/office/powerpoint/2010/main" val="1159562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1555" y="363336"/>
            <a:ext cx="8444088" cy="2062103"/>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时钟电路的设计</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对于最小系统板晶振，无源晶振和有源晶振都可以适用，考虑有源晶振成本较高，且需要外部的供电电压，故选择</a:t>
            </a:r>
            <a:r>
              <a:rPr lang="en-US" altLang="zh-CN" sz="1600" dirty="0">
                <a:latin typeface="微软雅黑" panose="020B0503020204020204" pitchFamily="34" charset="-122"/>
                <a:ea typeface="微软雅黑" panose="020B0503020204020204" pitchFamily="34" charset="-122"/>
              </a:rPr>
              <a:t>25MHz</a:t>
            </a:r>
            <a:r>
              <a:rPr lang="zh-CN" altLang="en-US" sz="1600" dirty="0">
                <a:latin typeface="微软雅黑" panose="020B0503020204020204" pitchFamily="34" charset="-122"/>
                <a:ea typeface="微软雅黑" panose="020B0503020204020204" pitchFamily="34" charset="-122"/>
              </a:rPr>
              <a:t>无源晶振来输出时钟信号。</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负载电容值必须与振荡器的要求相匹配，负载电容的不匹配不仅会使晶振的频率发生偏差，更严重的则会导致无法起振，晶振负载电容与晶体两端的电容值的关系如下：</a:t>
            </a:r>
          </a:p>
        </p:txBody>
      </p:sp>
      <p:pic>
        <p:nvPicPr>
          <p:cNvPr id="7" name="图片 6"/>
          <p:cNvPicPr>
            <a:picLocks noChangeAspect="1"/>
          </p:cNvPicPr>
          <p:nvPr/>
        </p:nvPicPr>
        <p:blipFill rotWithShape="1">
          <a:blip r:embed="rId3"/>
          <a:srcRect l="28290" t="27860" r="31352" b="13558"/>
          <a:stretch/>
        </p:blipFill>
        <p:spPr>
          <a:xfrm>
            <a:off x="3262297" y="4604172"/>
            <a:ext cx="2822605" cy="161615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2408724373"/>
              </p:ext>
            </p:extLst>
          </p:nvPr>
        </p:nvGraphicFramePr>
        <p:xfrm>
          <a:off x="3547086" y="2621935"/>
          <a:ext cx="1740867" cy="616557"/>
        </p:xfrm>
        <a:graphic>
          <a:graphicData uri="http://schemas.openxmlformats.org/presentationml/2006/ole">
            <mc:AlternateContent xmlns:mc="http://schemas.openxmlformats.org/markup-compatibility/2006">
              <mc:Choice xmlns:v="urn:schemas-microsoft-com:vml" Requires="v">
                <p:oleObj spid="_x0000_s2068" name="Equation" r:id="rId4" imgW="1218960" imgH="431640" progId="Equation.DSMT4">
                  <p:embed/>
                </p:oleObj>
              </mc:Choice>
              <mc:Fallback>
                <p:oleObj name="Equation" r:id="rId4" imgW="1218960" imgH="431640" progId="Equation.DSMT4">
                  <p:embed/>
                  <p:pic>
                    <p:nvPicPr>
                      <p:cNvPr id="0" name=""/>
                      <p:cNvPicPr/>
                      <p:nvPr/>
                    </p:nvPicPr>
                    <p:blipFill>
                      <a:blip r:embed="rId5"/>
                      <a:stretch>
                        <a:fillRect/>
                      </a:stretch>
                    </p:blipFill>
                    <p:spPr>
                      <a:xfrm>
                        <a:off x="3547086" y="2621935"/>
                        <a:ext cx="1740867" cy="61655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文本框 10"/>
              <p:cNvSpPr txBox="1"/>
              <p:nvPr/>
            </p:nvSpPr>
            <p:spPr>
              <a:xfrm>
                <a:off x="536964" y="3321728"/>
                <a:ext cx="7371644" cy="341953"/>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𝐿</m:t>
                        </m:r>
                      </m:sub>
                    </m:sSub>
                  </m:oMath>
                </a14:m>
                <a:r>
                  <a:rPr lang="zh-CN" altLang="en-US" sz="1600" dirty="0">
                    <a:latin typeface="微软雅黑" panose="020B0503020204020204" pitchFamily="34" charset="-122"/>
                    <a:ea typeface="微软雅黑" panose="020B0503020204020204" pitchFamily="34" charset="-122"/>
                  </a:rPr>
                  <a:t>表示晶振的负载电容，</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i="1">
                            <a:latin typeface="Cambria Math" panose="02040503050406030204" pitchFamily="18" charset="0"/>
                          </a:rPr>
                          <m:t>𝐶</m:t>
                        </m:r>
                      </m:e>
                      <m:sub>
                        <m:r>
                          <a:rPr lang="en-US" altLang="zh-CN" sz="1600" b="0" i="1" smtClean="0">
                            <a:latin typeface="Cambria Math" panose="02040503050406030204" pitchFamily="18" charset="0"/>
                          </a:rPr>
                          <m:t>𝑆</m:t>
                        </m:r>
                      </m:sub>
                    </m:sSub>
                    <m:r>
                      <a:rPr lang="zh-CN" altLang="en-US" sz="1600" i="1">
                        <a:latin typeface="Cambria Math" panose="02040503050406030204" pitchFamily="18" charset="0"/>
                      </a:rPr>
                      <m:t>为</m:t>
                    </m:r>
                  </m:oMath>
                </a14:m>
                <a:r>
                  <a:rPr lang="zh-CN" altLang="en-US" sz="1600" dirty="0">
                    <a:latin typeface="微软雅黑" panose="020B0503020204020204" pitchFamily="34" charset="-122"/>
                    <a:ea typeface="微软雅黑" panose="020B0503020204020204" pitchFamily="34" charset="-122"/>
                  </a:rPr>
                  <a:t>电路板的寄生电容，一般取</a:t>
                </a:r>
                <a:r>
                  <a:rPr lang="en-US" altLang="zh-CN" sz="1600" dirty="0">
                    <a:latin typeface="微软雅黑" panose="020B0503020204020204" pitchFamily="34" charset="-122"/>
                    <a:ea typeface="微软雅黑" panose="020B0503020204020204" pitchFamily="34" charset="-122"/>
                  </a:rPr>
                  <a:t>3~5pF.</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36964" y="3321728"/>
                <a:ext cx="7371644" cy="341953"/>
              </a:xfrm>
              <a:prstGeom prst="rect">
                <a:avLst/>
              </a:prstGeom>
              <a:blipFill rotWithShape="0">
                <a:blip r:embed="rId6"/>
                <a:stretch>
                  <a:fillRect t="-3571" b="-23214"/>
                </a:stretch>
              </a:blipFill>
            </p:spPr>
            <p:txBody>
              <a:bodyPr/>
              <a:lstStyle/>
              <a:p>
                <a:r>
                  <a:rPr lang="zh-CN" altLang="en-US">
                    <a:noFill/>
                  </a:rPr>
                  <a:t> </a:t>
                </a:r>
              </a:p>
            </p:txBody>
          </p:sp>
        </mc:Fallback>
      </mc:AlternateContent>
      <p:sp>
        <p:nvSpPr>
          <p:cNvPr id="15" name="文本框 14"/>
          <p:cNvSpPr txBox="1"/>
          <p:nvPr/>
        </p:nvSpPr>
        <p:spPr>
          <a:xfrm>
            <a:off x="536964" y="3886595"/>
            <a:ext cx="8043335"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在设计中，晶振所输出的时钟信号与芯片的</a:t>
            </a:r>
            <a:r>
              <a:rPr lang="en-US" altLang="zh-CN" sz="1600" dirty="0">
                <a:latin typeface="微软雅黑" panose="020B0503020204020204" pitchFamily="34" charset="-122"/>
                <a:ea typeface="微软雅黑" panose="020B0503020204020204" pitchFamily="34" charset="-122"/>
              </a:rPr>
              <a:t>OSC_IN</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OSC_OUT</a:t>
            </a:r>
            <a:r>
              <a:rPr lang="zh-CN" altLang="en-US" sz="1600" dirty="0">
                <a:latin typeface="微软雅黑" panose="020B0503020204020204" pitchFamily="34" charset="-122"/>
                <a:ea typeface="微软雅黑" panose="020B0503020204020204" pitchFamily="34" charset="-122"/>
              </a:rPr>
              <a:t>引脚相连接，从而驱动芯片。主时钟电路设计如图所示：</a:t>
            </a:r>
          </a:p>
        </p:txBody>
      </p:sp>
      <p:sp>
        <p:nvSpPr>
          <p:cNvPr id="8" name="内容占位符 2"/>
          <p:cNvSpPr txBox="1">
            <a:spLocks/>
          </p:cNvSpPr>
          <p:nvPr/>
        </p:nvSpPr>
        <p:spPr>
          <a:xfrm>
            <a:off x="3168421" y="6176163"/>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）主时钟电路设计</a:t>
            </a:r>
            <a:r>
              <a:rPr lang="en-US" altLang="zh-CN" sz="1600" dirty="0"/>
              <a:t> </a:t>
            </a:r>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418832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9800" y="351443"/>
            <a:ext cx="3467100"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复位电路的设计</a:t>
            </a:r>
            <a:endParaRPr lang="en-US" altLang="zh-CN"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srcRect l="23073" t="8774" r="24105" b="22727"/>
          <a:stretch/>
        </p:blipFill>
        <p:spPr>
          <a:xfrm>
            <a:off x="3330356" y="3212325"/>
            <a:ext cx="2429164" cy="2484583"/>
          </a:xfrm>
          <a:prstGeom prst="rect">
            <a:avLst/>
          </a:prstGeom>
        </p:spPr>
      </p:pic>
      <p:sp>
        <p:nvSpPr>
          <p:cNvPr id="7" name="矩形 6"/>
          <p:cNvSpPr/>
          <p:nvPr/>
        </p:nvSpPr>
        <p:spPr>
          <a:xfrm>
            <a:off x="679801" y="981665"/>
            <a:ext cx="7730274" cy="2062103"/>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复位电路在复位时需要对复位引脚（</a:t>
            </a:r>
            <a:r>
              <a:rPr lang="en-US" altLang="zh-CN" sz="1600" dirty="0">
                <a:latin typeface="微软雅黑" panose="020B0503020204020204" pitchFamily="34" charset="-122"/>
                <a:ea typeface="微软雅黑" panose="020B0503020204020204" pitchFamily="34" charset="-122"/>
              </a:rPr>
              <a:t>NRST</a:t>
            </a:r>
            <a:r>
              <a:rPr lang="zh-CN" altLang="en-US" sz="1600" dirty="0">
                <a:latin typeface="微软雅黑" panose="020B0503020204020204" pitchFamily="34" charset="-122"/>
                <a:ea typeface="微软雅黑" panose="020B0503020204020204" pitchFamily="34" charset="-122"/>
              </a:rPr>
              <a:t>）输入低电平并且持续至少持续</a:t>
            </a:r>
            <a:r>
              <a:rPr lang="en-US" altLang="zh-CN" sz="1600" dirty="0">
                <a:latin typeface="微软雅黑" panose="020B0503020204020204" pitchFamily="34" charset="-122"/>
                <a:ea typeface="微软雅黑" panose="020B0503020204020204" pitchFamily="34" charset="-122"/>
              </a:rPr>
              <a:t>20μs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上电复位电路设计时需要复位引脚连接一个电阻至电源正极(VCC)，同时连接一个电容到电源負极即可。</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复位电路的工作原理为：在上电瞬间，电容通交阻直，理想情况下为短路状态，电流经过电阻和电容电容到地，复位引脚瞬间变为低电平输入，STM32微控制器进人复位状态。当电容充满电后，其两端电压与电源正极一致，此时复位引脚为高电平的输入，上电复位成功。系统复位电路设计如图所示：</a:t>
            </a:r>
          </a:p>
        </p:txBody>
      </p:sp>
      <p:sp>
        <p:nvSpPr>
          <p:cNvPr id="6" name="内容占位符 2"/>
          <p:cNvSpPr txBox="1">
            <a:spLocks/>
          </p:cNvSpPr>
          <p:nvPr/>
        </p:nvSpPr>
        <p:spPr>
          <a:xfrm>
            <a:off x="3011876" y="5963726"/>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）系统复位电路设计</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2945335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10166" y="388463"/>
            <a:ext cx="6510181"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3.LED</a:t>
            </a:r>
            <a:r>
              <a:rPr lang="zh-CN" altLang="en-US" sz="2400" dirty="0">
                <a:latin typeface="微软雅黑" panose="020B0503020204020204" pitchFamily="34" charset="-122"/>
                <a:ea typeface="微软雅黑" panose="020B0503020204020204" pitchFamily="34" charset="-122"/>
              </a:rPr>
              <a:t>电路的设计</a:t>
            </a:r>
          </a:p>
        </p:txBody>
      </p:sp>
      <mc:AlternateContent xmlns:mc="http://schemas.openxmlformats.org/markup-compatibility/2006" xmlns:a14="http://schemas.microsoft.com/office/drawing/2010/main">
        <mc:Choice Requires="a14">
          <p:sp>
            <p:nvSpPr>
              <p:cNvPr id="7" name="矩形 6"/>
              <p:cNvSpPr/>
              <p:nvPr/>
            </p:nvSpPr>
            <p:spPr>
              <a:xfrm>
                <a:off x="910166" y="997243"/>
                <a:ext cx="7235213" cy="230832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在系统开发过程中，为了系统调试的方便，可以引出</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引脚会连接若干个</a:t>
                </a:r>
                <a:r>
                  <a:rPr lang="en-US" altLang="zh-CN" sz="1600" dirty="0">
                    <a:latin typeface="微软雅黑" panose="020B0503020204020204" pitchFamily="34" charset="-122"/>
                    <a:ea typeface="微软雅黑" panose="020B0503020204020204" pitchFamily="34" charset="-122"/>
                  </a:rPr>
                  <a:t>LED</a:t>
                </a:r>
                <a:r>
                  <a:rPr lang="zh-CN" altLang="en-US" sz="1600" dirty="0">
                    <a:latin typeface="微软雅黑" panose="020B0503020204020204" pitchFamily="34" charset="-122"/>
                    <a:ea typeface="微软雅黑" panose="020B0503020204020204" pitchFamily="34" charset="-122"/>
                  </a:rPr>
                  <a:t>，用以指示系统的工作状态。</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设计中，LED灯的正极与电源正极连接，为了保护LED灯与STM32微控制器，需将LED灯的负极与限流电阻一端连接，限流电阻的另一端连接至微控制器。通过控制微控制器引脚电平高低，进而控制LED灯的发光，当引脚输出为低电平时，LED灯导通，开始发光。最小系统使用了三个</a:t>
                </a:r>
                <a14:m>
                  <m:oMath xmlns:m="http://schemas.openxmlformats.org/officeDocument/2006/math">
                    <m:r>
                      <a:rPr lang="en-US" altLang="zh-CN" sz="1600" i="1" dirty="0">
                        <a:latin typeface="Cambria Math" panose="02040503050406030204" pitchFamily="18" charset="0"/>
                      </a:rPr>
                      <m:t>𝐿𝐸𝐷</m:t>
                    </m:r>
                  </m:oMath>
                </a14:m>
                <a:r>
                  <a:rPr lang="zh-CN" altLang="en-US" sz="1600" dirty="0">
                    <a:latin typeface="微软雅黑" panose="020B0503020204020204" pitchFamily="34" charset="-122"/>
                    <a:ea typeface="微软雅黑" panose="020B0503020204020204" pitchFamily="34" charset="-122"/>
                  </a:rPr>
                  <a:t>灯，电路设计如图所示。</a:t>
                </a:r>
              </a:p>
              <a:p>
                <a:endParaRPr lang="en-US" altLang="zh-CN" sz="1600" dirty="0">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910166" y="997243"/>
                <a:ext cx="7235213" cy="2308324"/>
              </a:xfrm>
              <a:prstGeom prst="rect">
                <a:avLst/>
              </a:prstGeom>
              <a:blipFill rotWithShape="0">
                <a:blip r:embed="rId3"/>
                <a:stretch>
                  <a:fillRect l="-421" t="-794"/>
                </a:stretch>
              </a:blipFill>
            </p:spPr>
            <p:txBody>
              <a:bodyPr/>
              <a:lstStyle/>
              <a:p>
                <a:r>
                  <a:rPr lang="zh-CN" altLang="en-US">
                    <a:noFill/>
                  </a:rPr>
                  <a:t> </a:t>
                </a:r>
              </a:p>
            </p:txBody>
          </p:sp>
        </mc:Fallback>
      </mc:AlternateContent>
      <p:pic>
        <p:nvPicPr>
          <p:cNvPr id="8" name="图片 7"/>
          <p:cNvPicPr>
            <a:picLocks noChangeAspect="1"/>
          </p:cNvPicPr>
          <p:nvPr/>
        </p:nvPicPr>
        <p:blipFill rotWithShape="1">
          <a:blip r:embed="rId4"/>
          <a:srcRect b="9266"/>
          <a:stretch/>
        </p:blipFill>
        <p:spPr>
          <a:xfrm>
            <a:off x="2126424" y="3335955"/>
            <a:ext cx="4077664" cy="2018098"/>
          </a:xfrm>
          <a:prstGeom prst="rect">
            <a:avLst/>
          </a:prstGeom>
        </p:spPr>
      </p:pic>
      <p:sp>
        <p:nvSpPr>
          <p:cNvPr id="5" name="内容占位符 2"/>
          <p:cNvSpPr txBox="1">
            <a:spLocks/>
          </p:cNvSpPr>
          <p:nvPr/>
        </p:nvSpPr>
        <p:spPr>
          <a:xfrm>
            <a:off x="2994710" y="5630662"/>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LED</a:t>
            </a:r>
            <a:r>
              <a:rPr lang="zh-CN" altLang="en-US" sz="1600" dirty="0"/>
              <a:t>电路设计</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3938101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8621" y="548968"/>
            <a:ext cx="7811911"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4.USB</a:t>
            </a:r>
            <a:r>
              <a:rPr lang="zh-CN" altLang="en-US" sz="2400" dirty="0">
                <a:latin typeface="微软雅黑" panose="020B0503020204020204" pitchFamily="34" charset="-122"/>
                <a:ea typeface="微软雅黑" panose="020B0503020204020204" pitchFamily="34" charset="-122"/>
              </a:rPr>
              <a:t>接口电路的设计</a:t>
            </a:r>
            <a:endParaRPr lang="en-US" altLang="zh-CN" sz="2400" dirty="0">
              <a:latin typeface="微软雅黑" panose="020B0503020204020204" pitchFamily="34" charset="-122"/>
              <a:ea typeface="微软雅黑" panose="020B0503020204020204" pitchFamily="34" charset="-122"/>
            </a:endParaRPr>
          </a:p>
        </p:txBody>
      </p:sp>
      <p:sp>
        <p:nvSpPr>
          <p:cNvPr id="7" name="矩形 6"/>
          <p:cNvSpPr/>
          <p:nvPr/>
        </p:nvSpPr>
        <p:spPr>
          <a:xfrm>
            <a:off x="688621" y="1231179"/>
            <a:ext cx="7811910" cy="2062103"/>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USB接口规范是当前计算机系统与外设之间一种通用的输入输出接口技术规范。其中，</a:t>
            </a:r>
            <a:r>
              <a:rPr lang="en-US" altLang="zh-CN" sz="1600" dirty="0">
                <a:latin typeface="微软雅黑" panose="020B0503020204020204" pitchFamily="34" charset="-122"/>
                <a:ea typeface="微软雅黑" panose="020B0503020204020204" pitchFamily="34" charset="-122"/>
              </a:rPr>
              <a:t>USB2.0</a:t>
            </a:r>
            <a:r>
              <a:rPr lang="zh-CN" altLang="en-US" sz="1600" dirty="0">
                <a:latin typeface="微软雅黑" panose="020B0503020204020204" pitchFamily="34" charset="-122"/>
                <a:ea typeface="微软雅黑" panose="020B0503020204020204" pitchFamily="34" charset="-122"/>
              </a:rPr>
              <a:t>协议的最大传榆速率可达480Mb</a:t>
            </a:r>
            <a:r>
              <a:rPr lang="en-US" altLang="zh-CN" sz="1600" dirty="0" err="1">
                <a:latin typeface="微软雅黑" panose="020B0503020204020204" pitchFamily="34" charset="-122"/>
                <a:ea typeface="微软雅黑" panose="020B0503020204020204" pitchFamily="34" charset="-122"/>
              </a:rPr>
              <a:t>ps</a:t>
            </a:r>
            <a:r>
              <a:rPr lang="zh-CN" altLang="en-US" sz="1600" dirty="0">
                <a:latin typeface="微软雅黑" panose="020B0503020204020204" pitchFamily="34" charset="-122"/>
                <a:ea typeface="微软雅黑" panose="020B0503020204020204" pitchFamily="34" charset="-122"/>
              </a:rPr>
              <a:t>，即80</a:t>
            </a:r>
            <a:r>
              <a:rPr lang="en-US" altLang="zh-CN" sz="1600" dirty="0">
                <a:latin typeface="微软雅黑" panose="020B0503020204020204" pitchFamily="34" charset="-122"/>
                <a:ea typeface="微软雅黑" panose="020B0503020204020204" pitchFamily="34" charset="-122"/>
              </a:rPr>
              <a:t>MB</a:t>
            </a:r>
            <a:r>
              <a:rPr lang="zh-CN" altLang="en-US" sz="1600" dirty="0">
                <a:latin typeface="微软雅黑" panose="020B0503020204020204" pitchFamily="34" charset="-122"/>
                <a:ea typeface="微软雅黑" panose="020B0503020204020204" pitchFamily="34" charset="-122"/>
              </a:rPr>
              <a:t>／s，具有Ty</a:t>
            </a:r>
            <a:r>
              <a:rPr lang="en-US" altLang="zh-CN" sz="1600" dirty="0" err="1">
                <a:latin typeface="微软雅黑" panose="020B0503020204020204" pitchFamily="34" charset="-122"/>
                <a:ea typeface="微软雅黑" panose="020B0503020204020204" pitchFamily="34" charset="-122"/>
              </a:rPr>
              <a:t>pe</a:t>
            </a:r>
            <a:r>
              <a:rPr lang="zh-CN" altLang="en-US" sz="1600" dirty="0">
                <a:latin typeface="微软雅黑" panose="020B0503020204020204" pitchFamily="34" charset="-122"/>
                <a:ea typeface="微软雅黑" panose="020B0503020204020204" pitchFamily="34" charset="-122"/>
              </a:rPr>
              <a:t>A、TypeB、MINI与Micr</a:t>
            </a:r>
            <a:r>
              <a:rPr lang="en-US" altLang="zh-CN" sz="1600" dirty="0">
                <a:latin typeface="微软雅黑" panose="020B0503020204020204" pitchFamily="34" charset="-122"/>
                <a:ea typeface="微软雅黑" panose="020B0503020204020204" pitchFamily="34" charset="-122"/>
              </a:rPr>
              <a:t>o</a:t>
            </a:r>
            <a:r>
              <a:rPr lang="zh-CN" altLang="en-US" sz="1600" dirty="0">
                <a:latin typeface="微软雅黑" panose="020B0503020204020204" pitchFamily="34" charset="-122"/>
                <a:ea typeface="微软雅黑" panose="020B0503020204020204" pitchFamily="34" charset="-122"/>
              </a:rPr>
              <a:t>等类型接口。</a:t>
            </a:r>
            <a:r>
              <a:rPr lang="en-US" altLang="zh-CN" sz="1600" dirty="0">
                <a:latin typeface="微软雅黑" panose="020B0503020204020204" pitchFamily="34" charset="-122"/>
                <a:ea typeface="微软雅黑" panose="020B0503020204020204" pitchFamily="34" charset="-122"/>
              </a:rPr>
              <a:t>	</a:t>
            </a: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MicroUSB接口与</a:t>
            </a:r>
            <a:r>
              <a:rPr lang="en-US" altLang="zh-CN" sz="1600" dirty="0">
                <a:latin typeface="微软雅黑" panose="020B0503020204020204" pitchFamily="34" charset="-122"/>
                <a:ea typeface="微软雅黑" panose="020B0503020204020204" pitchFamily="34" charset="-122"/>
              </a:rPr>
              <a:t>USB2.0</a:t>
            </a:r>
            <a:r>
              <a:rPr lang="zh-CN" altLang="en-US" sz="1600" dirty="0">
                <a:latin typeface="微软雅黑" panose="020B0503020204020204" pitchFamily="34" charset="-122"/>
                <a:ea typeface="微软雅黑" panose="020B0503020204020204" pitchFamily="34" charset="-122"/>
              </a:rPr>
              <a:t>相比，更适用移动便携式等小型电子设备，能够有效减小系统板的体积，所以在设计中，最小系统板使用MicroUSB接口作为最小系统的USB接口。</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USB接口电路设计如图所示。</a:t>
            </a:r>
          </a:p>
        </p:txBody>
      </p:sp>
      <p:pic>
        <p:nvPicPr>
          <p:cNvPr id="8" name="图片 7"/>
          <p:cNvPicPr>
            <a:picLocks noChangeAspect="1"/>
          </p:cNvPicPr>
          <p:nvPr/>
        </p:nvPicPr>
        <p:blipFill rotWithShape="1">
          <a:blip r:embed="rId3"/>
          <a:srcRect b="11234"/>
          <a:stretch/>
        </p:blipFill>
        <p:spPr>
          <a:xfrm>
            <a:off x="2099961" y="3488152"/>
            <a:ext cx="4989229" cy="2190753"/>
          </a:xfrm>
          <a:prstGeom prst="rect">
            <a:avLst/>
          </a:prstGeom>
        </p:spPr>
      </p:pic>
      <p:sp>
        <p:nvSpPr>
          <p:cNvPr id="5" name="内容占位符 2"/>
          <p:cNvSpPr txBox="1">
            <a:spLocks/>
          </p:cNvSpPr>
          <p:nvPr/>
        </p:nvSpPr>
        <p:spPr>
          <a:xfrm>
            <a:off x="3061513" y="5896675"/>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USB</a:t>
            </a:r>
            <a:r>
              <a:rPr lang="zh-CN" altLang="en-US" sz="1600" dirty="0"/>
              <a:t>接口电路设计</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214594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6914" y="282501"/>
            <a:ext cx="6401736" cy="1026534"/>
          </a:xfrm>
        </p:spPr>
        <p:txBody>
          <a:bodyPr>
            <a:normAutofit/>
          </a:bodyPr>
          <a:lstStyle/>
          <a:p>
            <a:r>
              <a:rPr lang="en-US" altLang="zh-CN" sz="2800" dirty="0"/>
              <a:t>7.1 </a:t>
            </a:r>
            <a:r>
              <a:rPr lang="zh-CN" altLang="en-US" sz="2800" dirty="0"/>
              <a:t>嵌入式最小系统</a:t>
            </a:r>
          </a:p>
        </p:txBody>
      </p:sp>
      <p:sp>
        <p:nvSpPr>
          <p:cNvPr id="3" name="内容占位符 2"/>
          <p:cNvSpPr>
            <a:spLocks noGrp="1"/>
          </p:cNvSpPr>
          <p:nvPr>
            <p:ph idx="1"/>
          </p:nvPr>
        </p:nvSpPr>
        <p:spPr>
          <a:xfrm>
            <a:off x="576914" y="1309035"/>
            <a:ext cx="7866999" cy="2591453"/>
          </a:xfrm>
        </p:spPr>
        <p:txBody>
          <a:bodyPr>
            <a:noAutofit/>
          </a:bodyPr>
          <a:lstStyle/>
          <a:p>
            <a:r>
              <a:rPr lang="en-US" altLang="zh-CN" sz="1600" dirty="0"/>
              <a:t>1.</a:t>
            </a:r>
            <a:r>
              <a:rPr lang="zh-CN" altLang="en-US" sz="1600" dirty="0"/>
              <a:t> 定义</a:t>
            </a:r>
            <a:endParaRPr lang="en-US" altLang="zh-CN" sz="1600" dirty="0"/>
          </a:p>
          <a:p>
            <a:pPr marL="0" indent="0">
              <a:buNone/>
            </a:pPr>
            <a:r>
              <a:rPr lang="en-US" altLang="zh-CN" sz="1600" dirty="0"/>
              <a:t>       </a:t>
            </a:r>
            <a:r>
              <a:rPr lang="zh-CN" altLang="en-US" sz="1600" dirty="0"/>
              <a:t>嵌入式最小系统即是在尽可能减少上层应用的情况下，能够使系统运行的最小化模块配置。</a:t>
            </a:r>
            <a:endParaRPr lang="en-US" altLang="zh-CN" sz="1600" dirty="0"/>
          </a:p>
          <a:p>
            <a:r>
              <a:rPr lang="en-US" altLang="zh-CN" sz="1600" dirty="0"/>
              <a:t>2.</a:t>
            </a:r>
            <a:r>
              <a:rPr lang="zh-CN" altLang="en-US" sz="1600" dirty="0"/>
              <a:t> 组成</a:t>
            </a:r>
            <a:endParaRPr lang="en-US" altLang="zh-CN" sz="1600" dirty="0"/>
          </a:p>
          <a:p>
            <a:pPr marL="0" indent="0">
              <a:buNone/>
            </a:pPr>
            <a:r>
              <a:rPr lang="en-US" altLang="zh-CN" sz="1600" dirty="0"/>
              <a:t>       </a:t>
            </a:r>
            <a:r>
              <a:rPr lang="zh-CN" altLang="en-US" sz="1600" dirty="0"/>
              <a:t>嵌入式最小系统以嵌入式处理器为中心，具有完全相适配的存储电路、电源电路、时钟电路、复位电路、程序下载电路等。</a:t>
            </a:r>
          </a:p>
        </p:txBody>
      </p:sp>
      <p:pic>
        <p:nvPicPr>
          <p:cNvPr id="4" name="图片 3"/>
          <p:cNvPicPr>
            <a:picLocks noChangeAspect="1"/>
          </p:cNvPicPr>
          <p:nvPr/>
        </p:nvPicPr>
        <p:blipFill rotWithShape="1">
          <a:blip r:embed="rId3"/>
          <a:srcRect l="2311" r="911" b="8664"/>
          <a:stretch/>
        </p:blipFill>
        <p:spPr>
          <a:xfrm>
            <a:off x="1037310" y="3677881"/>
            <a:ext cx="6946206" cy="2498282"/>
          </a:xfrm>
          <a:prstGeom prst="rect">
            <a:avLst/>
          </a:prstGeom>
        </p:spPr>
      </p:pic>
      <p:sp>
        <p:nvSpPr>
          <p:cNvPr id="5" name="内容占位符 2"/>
          <p:cNvSpPr txBox="1">
            <a:spLocks/>
          </p:cNvSpPr>
          <p:nvPr/>
        </p:nvSpPr>
        <p:spPr>
          <a:xfrm>
            <a:off x="3168421" y="6176163"/>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）通用嵌入式最小系统框图</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409852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3600" y="339021"/>
            <a:ext cx="6723450"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5.USART</a:t>
            </a:r>
            <a:r>
              <a:rPr lang="zh-CN" altLang="en-US" sz="2400" dirty="0">
                <a:latin typeface="微软雅黑" panose="020B0503020204020204" pitchFamily="34" charset="-122"/>
                <a:ea typeface="微软雅黑" panose="020B0503020204020204" pitchFamily="34" charset="-122"/>
              </a:rPr>
              <a:t>串行接口电路的设计</a:t>
            </a:r>
            <a:endParaRPr lang="en-US" altLang="zh-CN"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t="10352"/>
          <a:stretch/>
        </p:blipFill>
        <p:spPr>
          <a:xfrm>
            <a:off x="1984403" y="2526632"/>
            <a:ext cx="5268772" cy="3463129"/>
          </a:xfrm>
          <a:prstGeom prst="rect">
            <a:avLst/>
          </a:prstGeom>
        </p:spPr>
      </p:pic>
      <p:sp>
        <p:nvSpPr>
          <p:cNvPr id="8" name="矩形 7"/>
          <p:cNvSpPr/>
          <p:nvPr/>
        </p:nvSpPr>
        <p:spPr>
          <a:xfrm>
            <a:off x="863600" y="947650"/>
            <a:ext cx="7510379" cy="1569660"/>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在最小系统的设计中，STM32微控制器需要与</a:t>
            </a:r>
            <a:r>
              <a:rPr lang="en-US" altLang="zh-CN" sz="1600" dirty="0">
                <a:latin typeface="微软雅黑" panose="020B0503020204020204" pitchFamily="34" charset="-122"/>
                <a:ea typeface="微软雅黑" panose="020B0503020204020204" pitchFamily="34" charset="-122"/>
              </a:rPr>
              <a:t>PC</a:t>
            </a:r>
            <a:r>
              <a:rPr lang="zh-CN" altLang="en-US" sz="1600" dirty="0">
                <a:latin typeface="微软雅黑" panose="020B0503020204020204" pitchFamily="34" charset="-122"/>
                <a:ea typeface="微软雅黑" panose="020B0503020204020204" pitchFamily="34" charset="-122"/>
              </a:rPr>
              <a:t>端进行通信，因为</a:t>
            </a:r>
            <a:r>
              <a:rPr lang="en-US" altLang="zh-CN" sz="1600" dirty="0">
                <a:latin typeface="微软雅黑" panose="020B0503020204020204" pitchFamily="34" charset="-122"/>
                <a:ea typeface="微软雅黑" panose="020B0503020204020204" pitchFamily="34" charset="-122"/>
              </a:rPr>
              <a:t>PC</a:t>
            </a:r>
            <a:r>
              <a:rPr lang="zh-CN" altLang="en-US" sz="1600" dirty="0">
                <a:latin typeface="微软雅黑" panose="020B0503020204020204" pitchFamily="34" charset="-122"/>
                <a:ea typeface="微软雅黑" panose="020B0503020204020204" pitchFamily="34" charset="-122"/>
              </a:rPr>
              <a:t>端的USB接口与微控制器的USART接口不匹配，所以采用USB接口转USART接口这种虚拟串口的方式进行替代，除了必须的USB电路之外，还需要相应的转换芯片。</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常用的串口转USB芯片为CP2102，其供电电压为3．3V或者5V，该芯片实现的是通信方式上的转变。</a:t>
            </a:r>
            <a:r>
              <a:rPr lang="en-US" altLang="zh-CN" sz="1600" dirty="0">
                <a:latin typeface="微软雅黑" panose="020B0503020204020204" pitchFamily="34" charset="-122"/>
                <a:ea typeface="微软雅黑" panose="020B0503020204020204" pitchFamily="34" charset="-122"/>
              </a:rPr>
              <a:t>CP2102</a:t>
            </a:r>
            <a:r>
              <a:rPr lang="zh-CN" altLang="en-US" sz="1600" dirty="0">
                <a:latin typeface="微软雅黑" panose="020B0503020204020204" pitchFamily="34" charset="-122"/>
                <a:ea typeface="微软雅黑" panose="020B0503020204020204" pitchFamily="34" charset="-122"/>
              </a:rPr>
              <a:t>芯片的部分引脚定义如图所示：</a:t>
            </a:r>
          </a:p>
        </p:txBody>
      </p:sp>
      <p:sp>
        <p:nvSpPr>
          <p:cNvPr id="6" name="内容占位符 2"/>
          <p:cNvSpPr txBox="1">
            <a:spLocks/>
          </p:cNvSpPr>
          <p:nvPr/>
        </p:nvSpPr>
        <p:spPr>
          <a:xfrm>
            <a:off x="3076056" y="6021983"/>
            <a:ext cx="3343215"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CP2012</a:t>
            </a:r>
            <a:r>
              <a:rPr lang="zh-CN" altLang="en-US" sz="1600" dirty="0"/>
              <a:t>芯片的部分引脚定义</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3413649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5155" y="443571"/>
            <a:ext cx="8201300" cy="1815882"/>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对于</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P2102的电源输入，在设计中直接连接至MicroUSB接口的VBUS引脚，REGIN引脚为</a:t>
            </a:r>
            <a:r>
              <a:rPr lang="en-US" altLang="zh-CN" sz="1600" dirty="0">
                <a:latin typeface="微软雅黑" panose="020B0503020204020204" pitchFamily="34" charset="-122"/>
                <a:ea typeface="微软雅黑" panose="020B0503020204020204" pitchFamily="34" charset="-122"/>
              </a:rPr>
              <a:t>CP2012</a:t>
            </a:r>
            <a:r>
              <a:rPr lang="zh-CN" altLang="en-US" sz="1600" dirty="0">
                <a:latin typeface="微软雅黑" panose="020B0503020204020204" pitchFamily="34" charset="-122"/>
                <a:ea typeface="微软雅黑" panose="020B0503020204020204" pitchFamily="34" charset="-122"/>
              </a:rPr>
              <a:t>的片上电压调节器的反馈接口，需要连接退耦电容到电源负极，VDD引脚作为</a:t>
            </a:r>
            <a:r>
              <a:rPr lang="en-US" altLang="zh-CN" sz="1600" dirty="0">
                <a:latin typeface="微软雅黑" panose="020B0503020204020204" pitchFamily="34" charset="-122"/>
                <a:ea typeface="微软雅黑" panose="020B0503020204020204" pitchFamily="34" charset="-122"/>
              </a:rPr>
              <a:t>3.3</a:t>
            </a:r>
            <a:r>
              <a:rPr lang="zh-CN" altLang="en-US" sz="1600" dirty="0">
                <a:latin typeface="微软雅黑" panose="020B0503020204020204" pitchFamily="34" charset="-122"/>
                <a:ea typeface="微软雅黑" panose="020B0503020204020204" pitchFamily="34" charset="-122"/>
              </a:rPr>
              <a:t>V的电平输出引脚，与电源负极也需要连接一去耦电容，两者去偶电容的容值大小选择数字电路中对10MHz以下的频率有着良好的去耦效果的</a:t>
            </a:r>
            <a:r>
              <a:rPr lang="en-US" altLang="zh-CN" sz="1600" dirty="0">
                <a:latin typeface="微软雅黑" panose="020B0503020204020204" pitchFamily="34" charset="-122"/>
                <a:ea typeface="微软雅黑" panose="020B0503020204020204" pitchFamily="34" charset="-122"/>
              </a:rPr>
              <a:t>0.1μF</a:t>
            </a:r>
            <a:r>
              <a:rPr lang="zh-CN" altLang="en-US" sz="1600" dirty="0">
                <a:latin typeface="微软雅黑" panose="020B0503020204020204" pitchFamily="34" charset="-122"/>
                <a:ea typeface="微软雅黑" panose="020B0503020204020204" pitchFamily="34" charset="-122"/>
              </a:rPr>
              <a:t>，此时电容分布电感的典型值为5</a:t>
            </a:r>
            <a:r>
              <a:rPr lang="en-US" altLang="zh-CN" sz="1600" dirty="0">
                <a:latin typeface="微软雅黑" panose="020B0503020204020204" pitchFamily="34" charset="-122"/>
                <a:ea typeface="微软雅黑" panose="020B0503020204020204" pitchFamily="34" charset="-122"/>
              </a:rPr>
              <a:t>μ</a:t>
            </a:r>
            <a:r>
              <a:rPr lang="zh-CN" altLang="en-US" sz="1600" dirty="0">
                <a:latin typeface="微软雅黑" panose="020B0503020204020204" pitchFamily="34" charset="-122"/>
                <a:ea typeface="微软雅黑" panose="020B0503020204020204" pitchFamily="34" charset="-122"/>
              </a:rPr>
              <a:t>H。</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USART</a:t>
            </a:r>
            <a:r>
              <a:rPr lang="zh-CN" altLang="en-US" sz="1600" dirty="0">
                <a:latin typeface="微软雅黑" panose="020B0503020204020204" pitchFamily="34" charset="-122"/>
                <a:ea typeface="微软雅黑" panose="020B0503020204020204" pitchFamily="34" charset="-122"/>
              </a:rPr>
              <a:t>串行接口通信电路设计如图所示：</a:t>
            </a:r>
          </a:p>
          <a:p>
            <a:r>
              <a:rPr lang="en-US"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srcRect b="13793"/>
          <a:stretch/>
        </p:blipFill>
        <p:spPr>
          <a:xfrm>
            <a:off x="1864247" y="2259453"/>
            <a:ext cx="5703115" cy="3808048"/>
          </a:xfrm>
          <a:prstGeom prst="rect">
            <a:avLst/>
          </a:prstGeom>
        </p:spPr>
      </p:pic>
      <p:sp>
        <p:nvSpPr>
          <p:cNvPr id="6" name="内容占位符 2"/>
          <p:cNvSpPr txBox="1">
            <a:spLocks/>
          </p:cNvSpPr>
          <p:nvPr/>
        </p:nvSpPr>
        <p:spPr>
          <a:xfrm>
            <a:off x="3168420" y="6176163"/>
            <a:ext cx="3648015"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USART</a:t>
            </a:r>
            <a:r>
              <a:rPr lang="zh-CN" altLang="en-US" sz="1600" dirty="0"/>
              <a:t>串行接口通信电路设计</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2648089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8533" y="135467"/>
            <a:ext cx="184731" cy="369332"/>
          </a:xfrm>
          <a:prstGeom prst="rect">
            <a:avLst/>
          </a:prstGeom>
          <a:noFill/>
        </p:spPr>
        <p:txBody>
          <a:bodyPr wrap="none" rtlCol="0">
            <a:spAutoFit/>
          </a:bodyPr>
          <a:lstStyle/>
          <a:p>
            <a:endParaRPr lang="zh-CN" altLang="en-US" dirty="0"/>
          </a:p>
        </p:txBody>
      </p:sp>
      <p:sp>
        <p:nvSpPr>
          <p:cNvPr id="4" name="文本框 3"/>
          <p:cNvSpPr txBox="1"/>
          <p:nvPr/>
        </p:nvSpPr>
        <p:spPr>
          <a:xfrm>
            <a:off x="771526" y="320133"/>
            <a:ext cx="5887461"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下载电路的设计</a:t>
            </a:r>
            <a:endParaRPr lang="en-US" altLang="zh-CN"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2"/>
          <a:srcRect l="3992" t="21838" r="6700"/>
          <a:stretch/>
        </p:blipFill>
        <p:spPr>
          <a:xfrm>
            <a:off x="2782229" y="1899960"/>
            <a:ext cx="3515936" cy="1279219"/>
          </a:xfrm>
          <a:prstGeom prst="rect">
            <a:avLst/>
          </a:prstGeom>
        </p:spPr>
      </p:pic>
      <p:pic>
        <p:nvPicPr>
          <p:cNvPr id="8" name="图片 7"/>
          <p:cNvPicPr>
            <a:picLocks noChangeAspect="1"/>
          </p:cNvPicPr>
          <p:nvPr/>
        </p:nvPicPr>
        <p:blipFill rotWithShape="1">
          <a:blip r:embed="rId3"/>
          <a:srcRect l="20851" t="21025" r="22800" b="9475"/>
          <a:stretch/>
        </p:blipFill>
        <p:spPr>
          <a:xfrm>
            <a:off x="2743230" y="4150775"/>
            <a:ext cx="3762375" cy="1913141"/>
          </a:xfrm>
          <a:prstGeom prst="rect">
            <a:avLst/>
          </a:prstGeom>
        </p:spPr>
      </p:pic>
      <p:sp>
        <p:nvSpPr>
          <p:cNvPr id="9" name="矩形 8"/>
          <p:cNvSpPr/>
          <p:nvPr/>
        </p:nvSpPr>
        <p:spPr>
          <a:xfrm>
            <a:off x="831881" y="900725"/>
            <a:ext cx="7585074" cy="830997"/>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STM32微控制器下载程序支持仿真器和串口两种方式。STM32提供JTAG与SWD两种仿真器下载接口，考虑到接口数量，最小系统使用SWD下载接口，J</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AG一SWD接口对应表如表所示。</a:t>
            </a:r>
          </a:p>
        </p:txBody>
      </p:sp>
      <p:sp>
        <p:nvSpPr>
          <p:cNvPr id="10" name="矩形 9"/>
          <p:cNvSpPr/>
          <p:nvPr/>
        </p:nvSpPr>
        <p:spPr>
          <a:xfrm>
            <a:off x="845185" y="3582126"/>
            <a:ext cx="7865227" cy="33855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如图所示为SWD下载电路</a:t>
            </a:r>
          </a:p>
        </p:txBody>
      </p:sp>
      <p:sp>
        <p:nvSpPr>
          <p:cNvPr id="11" name="内容占位符 2"/>
          <p:cNvSpPr txBox="1">
            <a:spLocks/>
          </p:cNvSpPr>
          <p:nvPr/>
        </p:nvSpPr>
        <p:spPr>
          <a:xfrm>
            <a:off x="3168421" y="6176163"/>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b</a:t>
            </a:r>
            <a:r>
              <a:rPr lang="zh-CN" altLang="en-US" sz="1600" dirty="0"/>
              <a:t>）</a:t>
            </a:r>
            <a:r>
              <a:rPr lang="en-US" altLang="zh-CN" sz="1600" dirty="0"/>
              <a:t>SWD</a:t>
            </a:r>
            <a:r>
              <a:rPr lang="zh-CN" altLang="en-US" sz="1600" dirty="0"/>
              <a:t>下载电路</a:t>
            </a:r>
            <a:endParaRPr lang="en-US" altLang="zh-CN" sz="1600" dirty="0"/>
          </a:p>
          <a:p>
            <a:pPr marL="0" indent="0" algn="ctr">
              <a:buNone/>
            </a:pPr>
            <a:endParaRPr lang="en-US" altLang="zh-CN" sz="1600" dirty="0"/>
          </a:p>
          <a:p>
            <a:pPr marL="0" indent="0" algn="ctr">
              <a:buNone/>
            </a:pPr>
            <a:endParaRPr lang="zh-CN" altLang="en-US" sz="1600" dirty="0"/>
          </a:p>
        </p:txBody>
      </p:sp>
      <p:sp>
        <p:nvSpPr>
          <p:cNvPr id="12" name="内容占位符 2"/>
          <p:cNvSpPr txBox="1">
            <a:spLocks/>
          </p:cNvSpPr>
          <p:nvPr/>
        </p:nvSpPr>
        <p:spPr>
          <a:xfrm>
            <a:off x="3091355" y="3169870"/>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JTAG-SWD</a:t>
            </a:r>
            <a:r>
              <a:rPr lang="zh-CN" altLang="en-US" sz="1600" dirty="0"/>
              <a:t>接口对应表</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1324717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27565" y="201178"/>
            <a:ext cx="5268403"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电源电路设计</a:t>
            </a:r>
          </a:p>
        </p:txBody>
      </p:sp>
      <p:pic>
        <p:nvPicPr>
          <p:cNvPr id="6" name="图片 5"/>
          <p:cNvPicPr>
            <a:picLocks noChangeAspect="1"/>
          </p:cNvPicPr>
          <p:nvPr/>
        </p:nvPicPr>
        <p:blipFill rotWithShape="1">
          <a:blip r:embed="rId2"/>
          <a:srcRect t="9789" b="9597"/>
          <a:stretch/>
        </p:blipFill>
        <p:spPr>
          <a:xfrm>
            <a:off x="1806202" y="3512957"/>
            <a:ext cx="5579659" cy="2622884"/>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1127565" y="812662"/>
                <a:ext cx="6936935" cy="830997"/>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由于最小系统涉及到的功能器件较少，系统板中只涉及到了</a:t>
                </a:r>
                <a14:m>
                  <m:oMath xmlns:m="http://schemas.openxmlformats.org/officeDocument/2006/math">
                    <m:r>
                      <a:rPr lang="zh-CN" altLang="en-US" sz="1600" i="1" dirty="0" smtClean="0">
                        <a:latin typeface="Cambria Math" panose="02040503050406030204" pitchFamily="18" charset="0"/>
                      </a:rPr>
                      <m:t>5</m:t>
                    </m:r>
                    <m:r>
                      <a:rPr lang="zh-CN" altLang="en-US" sz="1600" i="1" dirty="0" smtClean="0">
                        <a:latin typeface="Cambria Math" panose="02040503050406030204" pitchFamily="18" charset="0"/>
                      </a:rPr>
                      <m:t>𝑉</m:t>
                    </m:r>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r>
                      <a:rPr lang="zh-CN" altLang="en-US" sz="1600" i="1" dirty="0" smtClean="0">
                        <a:latin typeface="Cambria Math" panose="02040503050406030204" pitchFamily="18" charset="0"/>
                      </a:rPr>
                      <m:t>3</m:t>
                    </m:r>
                    <m:r>
                      <a:rPr lang="en-US" altLang="zh-CN" sz="1600" b="0" i="1" dirty="0" smtClean="0">
                        <a:latin typeface="Cambria Math" panose="02040503050406030204" pitchFamily="18" charset="0"/>
                      </a:rPr>
                      <m:t>.</m:t>
                    </m:r>
                    <m:r>
                      <a:rPr lang="zh-CN" altLang="en-US" sz="1600" i="1" dirty="0" smtClean="0">
                        <a:latin typeface="Cambria Math" panose="02040503050406030204" pitchFamily="18" charset="0"/>
                      </a:rPr>
                      <m:t>3</m:t>
                    </m:r>
                    <m:r>
                      <a:rPr lang="zh-CN" altLang="en-US" sz="1600" i="1" dirty="0" smtClean="0">
                        <a:latin typeface="Cambria Math" panose="02040503050406030204" pitchFamily="18" charset="0"/>
                      </a:rPr>
                      <m:t>𝑉</m:t>
                    </m:r>
                  </m:oMath>
                </a14:m>
                <a:r>
                  <a:rPr lang="zh-CN" altLang="en-US" sz="1600" dirty="0">
                    <a:latin typeface="微软雅黑" panose="020B0503020204020204" pitchFamily="34" charset="-122"/>
                    <a:ea typeface="微软雅黑" panose="020B0503020204020204" pitchFamily="34" charset="-122"/>
                  </a:rPr>
                  <a:t>的电压，其中</a:t>
                </a:r>
                <a14:m>
                  <m:oMath xmlns:m="http://schemas.openxmlformats.org/officeDocument/2006/math">
                    <m:r>
                      <a:rPr lang="zh-CN" altLang="en-US" sz="1600" i="1" dirty="0" smtClean="0">
                        <a:latin typeface="Cambria Math" panose="02040503050406030204" pitchFamily="18" charset="0"/>
                      </a:rPr>
                      <m:t>5</m:t>
                    </m:r>
                    <m:r>
                      <a:rPr lang="zh-CN" altLang="en-US" sz="1600" i="1" dirty="0" smtClean="0">
                        <a:latin typeface="Cambria Math" panose="02040503050406030204" pitchFamily="18" charset="0"/>
                      </a:rPr>
                      <m:t>𝑉</m:t>
                    </m:r>
                  </m:oMath>
                </a14:m>
                <a:r>
                  <a:rPr lang="zh-CN" altLang="en-US" sz="1600" dirty="0">
                    <a:latin typeface="微软雅黑" panose="020B0503020204020204" pitchFamily="34" charset="-122"/>
                    <a:ea typeface="微软雅黑" panose="020B0503020204020204" pitchFamily="34" charset="-122"/>
                  </a:rPr>
                  <a:t>作为输入电压直接提供给最小系统板，设计时只需要考虑电流、负载和干扰等因素来选择合适的降压芯片进行</a:t>
                </a:r>
                <a:r>
                  <a:rPr lang="en-US" altLang="zh-CN" sz="1600" dirty="0">
                    <a:latin typeface="微软雅黑" panose="020B0503020204020204" pitchFamily="34" charset="-122"/>
                    <a:ea typeface="微软雅黑" panose="020B0503020204020204" pitchFamily="34" charset="-122"/>
                  </a:rPr>
                  <a:t>3.3V</a:t>
                </a:r>
                <a:r>
                  <a:rPr lang="zh-CN" altLang="en-US" sz="1600" dirty="0">
                    <a:latin typeface="微软雅黑" panose="020B0503020204020204" pitchFamily="34" charset="-122"/>
                    <a:ea typeface="微软雅黑" panose="020B0503020204020204" pitchFamily="34" charset="-122"/>
                  </a:rPr>
                  <a:t>电压的转换。</a:t>
                </a:r>
              </a:p>
            </p:txBody>
          </p:sp>
        </mc:Choice>
        <mc:Fallback xmlns="">
          <p:sp>
            <p:nvSpPr>
              <p:cNvPr id="9" name="矩形 8"/>
              <p:cNvSpPr>
                <a:spLocks noRot="1" noChangeAspect="1" noMove="1" noResize="1" noEditPoints="1" noAdjustHandles="1" noChangeArrowheads="1" noChangeShapeType="1" noTextEdit="1"/>
              </p:cNvSpPr>
              <p:nvPr/>
            </p:nvSpPr>
            <p:spPr>
              <a:xfrm>
                <a:off x="1127565" y="812662"/>
                <a:ext cx="6936935" cy="830997"/>
              </a:xfrm>
              <a:prstGeom prst="rect">
                <a:avLst/>
              </a:prstGeom>
              <a:blipFill rotWithShape="0">
                <a:blip r:embed="rId3"/>
                <a:stretch>
                  <a:fillRect l="-527" t="-2190" b="-8029"/>
                </a:stretch>
              </a:blipFill>
            </p:spPr>
            <p:txBody>
              <a:bodyPr/>
              <a:lstStyle/>
              <a:p>
                <a:r>
                  <a:rPr lang="zh-CN" altLang="en-US">
                    <a:noFill/>
                  </a:rPr>
                  <a:t> </a:t>
                </a:r>
              </a:p>
            </p:txBody>
          </p:sp>
        </mc:Fallback>
      </mc:AlternateContent>
      <p:sp>
        <p:nvSpPr>
          <p:cNvPr id="10" name="矩形 9"/>
          <p:cNvSpPr/>
          <p:nvPr/>
        </p:nvSpPr>
        <p:spPr>
          <a:xfrm>
            <a:off x="1127565" y="1793478"/>
            <a:ext cx="7181586" cy="1569660"/>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本设计中采用的降压芯片是</a:t>
            </a:r>
            <a:r>
              <a:rPr lang="en-US" altLang="zh-CN" sz="1600" dirty="0">
                <a:latin typeface="微软雅黑" panose="020B0503020204020204" pitchFamily="34" charset="-122"/>
                <a:ea typeface="微软雅黑" panose="020B0503020204020204" pitchFamily="34" charset="-122"/>
              </a:rPr>
              <a:t>AMS1117</a:t>
            </a:r>
            <a:r>
              <a:rPr lang="zh-CN" altLang="en-US" sz="1600" dirty="0">
                <a:latin typeface="微软雅黑" panose="020B0503020204020204" pitchFamily="34" charset="-122"/>
                <a:ea typeface="微软雅黑" panose="020B0503020204020204" pitchFamily="34" charset="-122"/>
              </a:rPr>
              <a:t>，这是一种正向低压降稳压器，其性能经过优化，能提供超低噪音和低静态电流，非常适合需要</a:t>
            </a:r>
            <a:r>
              <a:rPr lang="en-US" altLang="zh-CN" sz="1600" dirty="0">
                <a:latin typeface="微软雅黑" panose="020B0503020204020204" pitchFamily="34" charset="-122"/>
                <a:ea typeface="微软雅黑" panose="020B0503020204020204" pitchFamily="34" charset="-122"/>
              </a:rPr>
              <a:t>DC</a:t>
            </a:r>
            <a:r>
              <a:rPr lang="zh-CN" altLang="en-US" sz="1600" dirty="0">
                <a:latin typeface="微软雅黑" panose="020B0503020204020204" pitchFamily="34" charset="-122"/>
                <a:ea typeface="微软雅黑" panose="020B0503020204020204" pitchFamily="34" charset="-122"/>
              </a:rPr>
              <a:t>转换功能的电路。在设计中，为了便信息的交互，将一红色LED灯作为电源指示灯连接至OUT引脚。去耦电容的选择与之前</a:t>
            </a:r>
            <a:r>
              <a:rPr lang="en-US" altLang="zh-CN" sz="1600" dirty="0">
                <a:latin typeface="微软雅黑" panose="020B0503020204020204" pitchFamily="34" charset="-122"/>
                <a:ea typeface="微软雅黑" panose="020B0503020204020204" pitchFamily="34" charset="-122"/>
              </a:rPr>
              <a:t>CP2</a:t>
            </a:r>
            <a:r>
              <a:rPr lang="zh-CN" altLang="en-US" sz="1600" dirty="0">
                <a:latin typeface="微软雅黑" panose="020B0503020204020204" pitchFamily="34" charset="-122"/>
                <a:ea typeface="微软雅黑" panose="020B0503020204020204" pitchFamily="34" charset="-122"/>
              </a:rPr>
              <a:t>102芯片去耦电容的设计过程类似，皆为0．luF。</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电源模块电路设计如图所示。</a:t>
            </a:r>
          </a:p>
        </p:txBody>
      </p:sp>
      <p:sp>
        <p:nvSpPr>
          <p:cNvPr id="7" name="内容占位符 2"/>
          <p:cNvSpPr txBox="1">
            <a:spLocks/>
          </p:cNvSpPr>
          <p:nvPr/>
        </p:nvSpPr>
        <p:spPr>
          <a:xfrm>
            <a:off x="3168421" y="6176163"/>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）电源模块电路设计</a:t>
            </a:r>
            <a:r>
              <a:rPr lang="en-US" altLang="zh-CN" sz="1600" dirty="0"/>
              <a:t> </a:t>
            </a:r>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1509624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8713" y="462847"/>
            <a:ext cx="5902411"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7.3.2 </a:t>
            </a:r>
            <a:r>
              <a:rPr lang="zh-CN" altLang="en-US" sz="2800" dirty="0">
                <a:latin typeface="微软雅黑" panose="020B0503020204020204" pitchFamily="34" charset="-122"/>
                <a:ea typeface="微软雅黑" panose="020B0503020204020204" pitchFamily="34" charset="-122"/>
              </a:rPr>
              <a:t>最小系统的编程环境搭建</a:t>
            </a:r>
          </a:p>
        </p:txBody>
      </p:sp>
      <p:sp>
        <p:nvSpPr>
          <p:cNvPr id="7" name="矩形 6"/>
          <p:cNvSpPr/>
          <p:nvPr/>
        </p:nvSpPr>
        <p:spPr>
          <a:xfrm>
            <a:off x="998713" y="1247851"/>
            <a:ext cx="7539806" cy="1815882"/>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Kei1是美国Kei1Software公司出品的单片</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语言软件开发系统。</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语言与汇编语言相比，在功能上、结构性、可读性、可维护性上有明显的优势。Kei1提供了包括</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编译器、宏汇编、縫接器、库管理和调试器等在内的完整开发方案，通过一个集成开发坏境（</a:t>
            </a:r>
            <a:r>
              <a:rPr lang="en-US" altLang="zh-CN" sz="1600" dirty="0" err="1">
                <a:latin typeface="微软雅黑" panose="020B0503020204020204" pitchFamily="34" charset="-122"/>
                <a:ea typeface="微软雅黑" panose="020B0503020204020204" pitchFamily="34" charset="-122"/>
              </a:rPr>
              <a:t>μVision</a:t>
            </a:r>
            <a:r>
              <a:rPr lang="zh-CN" altLang="en-US" sz="1600" dirty="0">
                <a:latin typeface="微软雅黑" panose="020B0503020204020204" pitchFamily="34" charset="-122"/>
                <a:ea typeface="微软雅黑" panose="020B0503020204020204" pitchFamily="34" charset="-122"/>
              </a:rPr>
              <a:t>）将这些部分组合在一起。它支持</a:t>
            </a:r>
            <a:r>
              <a:rPr lang="en-US" altLang="zh-CN" sz="1600" dirty="0" err="1">
                <a:latin typeface="微软雅黑" panose="020B0503020204020204" pitchFamily="34" charset="-122"/>
                <a:ea typeface="微软雅黑" panose="020B0503020204020204" pitchFamily="34" charset="-122"/>
              </a:rPr>
              <a:t>Cort</a:t>
            </a:r>
            <a:r>
              <a:rPr lang="zh-CN" altLang="en-US" sz="1600" dirty="0">
                <a:latin typeface="微软雅黑" panose="020B0503020204020204" pitchFamily="34" charset="-122"/>
                <a:ea typeface="微软雅黑" panose="020B0503020204020204" pitchFamily="34" charset="-122"/>
              </a:rPr>
              <a:t>exM、</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ortexR4、ARM7、ARM9系列微控制器。最小系统的软件设计将在</a:t>
            </a:r>
            <a:r>
              <a:rPr lang="en-US" altLang="zh-CN" sz="1600" dirty="0" err="1">
                <a:latin typeface="微软雅黑" panose="020B0503020204020204" pitchFamily="34" charset="-122"/>
                <a:ea typeface="微软雅黑" panose="020B0503020204020204" pitchFamily="34" charset="-122"/>
              </a:rPr>
              <a:t>Keil</a:t>
            </a:r>
            <a:r>
              <a:rPr lang="zh-CN" altLang="en-US" sz="1600" dirty="0">
                <a:latin typeface="微软雅黑" panose="020B0503020204020204" pitchFamily="34" charset="-122"/>
                <a:ea typeface="微软雅黑" panose="020B0503020204020204" pitchFamily="34" charset="-122"/>
              </a:rPr>
              <a:t>下设计。</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Kei</a:t>
            </a:r>
            <a:r>
              <a:rPr lang="en-US" altLang="zh-CN" sz="1600" dirty="0">
                <a:latin typeface="微软雅黑" panose="020B0503020204020204" pitchFamily="34" charset="-122"/>
                <a:ea typeface="微软雅黑" panose="020B0503020204020204" pitchFamily="34" charset="-122"/>
              </a:rPr>
              <a:t>l</a:t>
            </a:r>
            <a:r>
              <a:rPr lang="zh-CN" altLang="en-US" sz="1600" dirty="0">
                <a:latin typeface="微软雅黑" panose="020B0503020204020204" pitchFamily="34" charset="-122"/>
                <a:ea typeface="微软雅黑" panose="020B0503020204020204" pitchFamily="34" charset="-122"/>
              </a:rPr>
              <a:t>的安装读者可以参考官方的安装手册，在这里主要介绍器件支持包的安装与配置。</a:t>
            </a:r>
          </a:p>
        </p:txBody>
      </p:sp>
      <p:pic>
        <p:nvPicPr>
          <p:cNvPr id="2050" name="Picture 2" descr="https://bkimg.cdn.bcebos.com/pic/0824ab18972bd40764c168f379899e510fb309bd?x-bce-process=image/resize,m_lfit,w_268,limit_1/format,f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266" y="3325517"/>
            <a:ext cx="25527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332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509" y="646545"/>
            <a:ext cx="6476667" cy="370378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9291" y="1238385"/>
            <a:ext cx="6121263" cy="3462923"/>
          </a:xfrm>
          <a:prstGeom prst="rect">
            <a:avLst/>
          </a:prstGeom>
        </p:spPr>
      </p:pic>
      <p:sp>
        <p:nvSpPr>
          <p:cNvPr id="8" name="矩形 7"/>
          <p:cNvSpPr/>
          <p:nvPr/>
        </p:nvSpPr>
        <p:spPr>
          <a:xfrm>
            <a:off x="840509" y="5018129"/>
            <a:ext cx="7536873" cy="1323439"/>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安装之后的Keil会出现如图所示的Packlnstaller界面1，三角形标注为刷新按钮。</a:t>
            </a:r>
          </a:p>
          <a:p>
            <a:r>
              <a:rPr lang="zh-CN" altLang="en-US" sz="1600" dirty="0">
                <a:latin typeface="微软雅黑" panose="020B0503020204020204" pitchFamily="34" charset="-122"/>
                <a:ea typeface="微软雅黑" panose="020B0503020204020204" pitchFamily="34" charset="-122"/>
              </a:rPr>
              <a:t>        刷新后可以看到Kei1所支持器件的名称，当然并不是所有的器件都需要安装，最小系统所使用的片型号为STM32F407VGT6，所以只需要安装STMicroelectromics</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STM32F4Series中的S</a:t>
            </a:r>
            <a:r>
              <a:rPr lang="en-US" altLang="zh-CN" sz="1600" dirty="0">
                <a:latin typeface="微软雅黑" panose="020B0503020204020204" pitchFamily="34" charset="-122"/>
                <a:ea typeface="微软雅黑" panose="020B0503020204020204" pitchFamily="34" charset="-122"/>
              </a:rPr>
              <a:t>TM</a:t>
            </a:r>
            <a:r>
              <a:rPr lang="zh-CN" altLang="en-US" sz="1600" dirty="0">
                <a:latin typeface="微软雅黑" panose="020B0503020204020204" pitchFamily="34" charset="-122"/>
                <a:ea typeface="微软雅黑" panose="020B0503020204020204" pitchFamily="34" charset="-122"/>
              </a:rPr>
              <a:t>32F407VGT6。</a:t>
            </a:r>
          </a:p>
        </p:txBody>
      </p:sp>
    </p:spTree>
    <p:extLst>
      <p:ext uri="{BB962C8B-B14F-4D97-AF65-F5344CB8AC3E}">
        <p14:creationId xmlns:p14="http://schemas.microsoft.com/office/powerpoint/2010/main" val="23817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37919" y="617838"/>
            <a:ext cx="8042032" cy="1815882"/>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项目工程的搭建主要分为三步：新建工程、文件与文件夹的添加和工程属性设置。</a:t>
            </a:r>
          </a:p>
          <a:p>
            <a:r>
              <a:rPr lang="en-US" altLang="zh-CN" sz="1600" dirty="0">
                <a:latin typeface="微软雅黑" panose="020B0503020204020204" pitchFamily="34" charset="-122"/>
                <a:ea typeface="微软雅黑" panose="020B0503020204020204" pitchFamily="34" charset="-122"/>
              </a:rPr>
              <a:t>	1)</a:t>
            </a:r>
            <a:r>
              <a:rPr lang="zh-CN" altLang="en-US" sz="1600" dirty="0">
                <a:latin typeface="微软雅黑" panose="020B0503020204020204" pitchFamily="34" charset="-122"/>
                <a:ea typeface="微软雅黑" panose="020B0503020204020204" pitchFamily="34" charset="-122"/>
              </a:rPr>
              <a:t>创建工程</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首先创建一个新文件夹Tem</a:t>
            </a:r>
            <a:r>
              <a:rPr lang="en-US" altLang="zh-CN" sz="1600" dirty="0" err="1">
                <a:latin typeface="微软雅黑" panose="020B0503020204020204" pitchFamily="34" charset="-122"/>
                <a:ea typeface="微软雅黑" panose="020B0503020204020204" pitchFamily="34" charset="-122"/>
              </a:rPr>
              <a:t>pl</a:t>
            </a:r>
            <a:r>
              <a:rPr lang="zh-CN" altLang="en-US" sz="1600" dirty="0">
                <a:latin typeface="微软雅黑" panose="020B0503020204020204" pitchFamily="34" charset="-122"/>
                <a:ea typeface="微软雅黑" panose="020B0503020204020204" pitchFamily="34" charset="-122"/>
              </a:rPr>
              <a:t>ate作新建工程的根目录文件夹，然后打开Kei</a:t>
            </a:r>
            <a:r>
              <a:rPr lang="en-US" altLang="zh-CN" sz="1600" dirty="0">
                <a:latin typeface="微软雅黑" panose="020B0503020204020204" pitchFamily="34" charset="-122"/>
                <a:ea typeface="微软雅黑" panose="020B0503020204020204" pitchFamily="34" charset="-122"/>
              </a:rPr>
              <a:t>l</a:t>
            </a:r>
            <a:r>
              <a:rPr lang="zh-CN" altLang="en-US" sz="1600" dirty="0">
                <a:latin typeface="微软雅黑" panose="020B0503020204020204" pitchFamily="34" charset="-122"/>
                <a:ea typeface="微软雅黑" panose="020B0503020204020204" pitchFamily="34" charset="-122"/>
              </a:rPr>
              <a:t>，选择project菜单下的</a:t>
            </a:r>
            <a:r>
              <a:rPr lang="en-US" altLang="zh-CN" sz="1600" dirty="0">
                <a:latin typeface="微软雅黑" panose="020B0503020204020204" pitchFamily="34" charset="-122"/>
                <a:ea typeface="微软雅黑" panose="020B0503020204020204" pitchFamily="34" charset="-122"/>
              </a:rPr>
              <a:t>New </a:t>
            </a:r>
            <a:r>
              <a:rPr lang="en-US" altLang="zh-CN" sz="1600" dirty="0" err="1">
                <a:latin typeface="微软雅黑" panose="020B0503020204020204" pitchFamily="34" charset="-122"/>
                <a:ea typeface="微软雅黑" panose="020B0503020204020204" pitchFamily="34" charset="-122"/>
              </a:rPr>
              <a:t>VisionProject</a:t>
            </a:r>
            <a:r>
              <a:rPr lang="zh-CN" altLang="en-US" sz="1600" dirty="0">
                <a:latin typeface="微软雅黑" panose="020B0503020204020204" pitchFamily="34" charset="-122"/>
                <a:ea typeface="微软雅黑" panose="020B0503020204020204" pitchFamily="34" charset="-122"/>
              </a:rPr>
              <a:t>选项，选择保存工程至刚才创建的文件夹和接着选择工程对应的芯片，最小系统选用的芯片是STM32F407VGT6，因此选择S</a:t>
            </a:r>
            <a:r>
              <a:rPr lang="en-US" altLang="zh-CN" sz="1600" dirty="0">
                <a:latin typeface="微软雅黑" panose="020B0503020204020204" pitchFamily="34" charset="-122"/>
                <a:ea typeface="微软雅黑" panose="020B0503020204020204" pitchFamily="34" charset="-122"/>
              </a:rPr>
              <a:t>TM</a:t>
            </a:r>
            <a:r>
              <a:rPr lang="zh-CN" altLang="en-US" sz="1600" dirty="0">
                <a:latin typeface="微软雅黑" panose="020B0503020204020204" pitchFamily="34" charset="-122"/>
                <a:ea typeface="微软雅黑" panose="020B0503020204020204" pitchFamily="34" charset="-122"/>
              </a:rPr>
              <a:t>32F407VGT6芯片。最后，根据需要，选择一些相应的软件，创建新工程相关的选项如图所示的。</a:t>
            </a:r>
          </a:p>
        </p:txBody>
      </p:sp>
      <p:sp>
        <p:nvSpPr>
          <p:cNvPr id="2" name="矩形 1"/>
          <p:cNvSpPr/>
          <p:nvPr/>
        </p:nvSpPr>
        <p:spPr>
          <a:xfrm>
            <a:off x="910906" y="133090"/>
            <a:ext cx="2505814"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2．建立项目工程</a:t>
            </a:r>
          </a:p>
        </p:txBody>
      </p:sp>
      <p:pic>
        <p:nvPicPr>
          <p:cNvPr id="11" name="图片 10"/>
          <p:cNvPicPr>
            <a:picLocks noChangeAspect="1"/>
          </p:cNvPicPr>
          <p:nvPr/>
        </p:nvPicPr>
        <p:blipFill>
          <a:blip r:embed="rId3"/>
          <a:stretch>
            <a:fillRect/>
          </a:stretch>
        </p:blipFill>
        <p:spPr>
          <a:xfrm>
            <a:off x="1834045" y="2238375"/>
            <a:ext cx="5849779" cy="4396851"/>
          </a:xfrm>
          <a:prstGeom prst="rect">
            <a:avLst/>
          </a:prstGeom>
        </p:spPr>
      </p:pic>
    </p:spTree>
    <p:extLst>
      <p:ext uri="{BB962C8B-B14F-4D97-AF65-F5344CB8AC3E}">
        <p14:creationId xmlns:p14="http://schemas.microsoft.com/office/powerpoint/2010/main" val="3332643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43252" y="364392"/>
            <a:ext cx="7918833" cy="1077218"/>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2）文件与文件夹的添加</a:t>
            </a:r>
            <a:r>
              <a:rPr lang="en-US" altLang="zh-CN" sz="1600" dirty="0">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在工程文件夹</a:t>
            </a:r>
            <a:r>
              <a:rPr lang="en-US" altLang="zh-CN" sz="1600" dirty="0">
                <a:latin typeface="微软雅黑" panose="020B0503020204020204" pitchFamily="34" charset="-122"/>
                <a:ea typeface="微软雅黑" panose="020B0503020204020204" pitchFamily="34" charset="-122"/>
              </a:rPr>
              <a:t>Template</a:t>
            </a:r>
            <a:r>
              <a:rPr lang="zh-CN" altLang="en-US" sz="1600" dirty="0">
                <a:latin typeface="微软雅黑" panose="020B0503020204020204" pitchFamily="34" charset="-122"/>
                <a:ea typeface="微软雅黑" panose="020B0503020204020204" pitchFamily="34" charset="-122"/>
              </a:rPr>
              <a:t>下添加文件夹，用于存放不同功能代码，包括CORE、FWLIB、OBJ、</a:t>
            </a:r>
            <a:r>
              <a:rPr lang="en-US" altLang="zh-CN" sz="1600" dirty="0">
                <a:latin typeface="微软雅黑" panose="020B0503020204020204" pitchFamily="34" charset="-122"/>
                <a:ea typeface="微软雅黑" panose="020B0503020204020204" pitchFamily="34" charset="-122"/>
              </a:rPr>
              <a:t>SYSTEM</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USER</a:t>
            </a:r>
            <a:r>
              <a:rPr lang="zh-CN" altLang="en-US" sz="1600" dirty="0">
                <a:latin typeface="微软雅黑" panose="020B0503020204020204" pitchFamily="34" charset="-122"/>
                <a:ea typeface="微软雅黑" panose="020B0503020204020204" pitchFamily="34" charset="-122"/>
              </a:rPr>
              <a:t>，这些文件夹用户可以根据本项目的需要创建，并且文件夹名用户可以自行规定。</a:t>
            </a:r>
          </a:p>
        </p:txBody>
      </p:sp>
      <p:sp>
        <p:nvSpPr>
          <p:cNvPr id="7" name="矩形 6"/>
          <p:cNvSpPr/>
          <p:nvPr/>
        </p:nvSpPr>
        <p:spPr>
          <a:xfrm>
            <a:off x="743253" y="1602363"/>
            <a:ext cx="8095948" cy="2062103"/>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3）工程属性设置</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在工程创建之后，还需要对工程的属性进行配置，keil开发坏境提供了相应的工程属性界面来方便使用者对工程的配置，工程属性界面在</a:t>
            </a:r>
            <a:r>
              <a:rPr lang="en-US" altLang="zh-CN" sz="1600" dirty="0">
                <a:latin typeface="微软雅黑" panose="020B0503020204020204" pitchFamily="34" charset="-122"/>
                <a:ea typeface="微软雅黑" panose="020B0503020204020204" pitchFamily="34" charset="-122"/>
              </a:rPr>
              <a:t>Project</a:t>
            </a:r>
            <a:r>
              <a:rPr lang="zh-CN" altLang="en-US" sz="1600" dirty="0">
                <a:latin typeface="微软雅黑" panose="020B0503020204020204" pitchFamily="34" charset="-122"/>
                <a:ea typeface="微软雅黑" panose="020B0503020204020204" pitchFamily="34" charset="-122"/>
              </a:rPr>
              <a:t>菜单下的目标选项卡“0ptions for Targets”中，相关的配置信息将作为工程编译的参考。</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Device选项卡下可以选择目标设各的型号。最小系统的芯片型号为STM32F407VGT6,因此选择STM32F4</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STM32F407</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STM32F407VGT6。</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Target</a:t>
            </a:r>
            <a:r>
              <a:rPr lang="zh-CN" altLang="en-US" sz="1600" dirty="0">
                <a:latin typeface="微软雅黑" panose="020B0503020204020204" pitchFamily="34" charset="-122"/>
                <a:ea typeface="微软雅黑" panose="020B0503020204020204" pitchFamily="34" charset="-122"/>
              </a:rPr>
              <a:t>选项卡主要是设置微控制器的时钟频率，根据最小系统的设计，将晶振频率设为</a:t>
            </a:r>
            <a:r>
              <a:rPr lang="en-US" altLang="zh-CN" sz="1600" dirty="0">
                <a:latin typeface="微软雅黑" panose="020B0503020204020204" pitchFamily="34" charset="-122"/>
                <a:ea typeface="微软雅黑" panose="020B0503020204020204" pitchFamily="34" charset="-122"/>
              </a:rPr>
              <a:t>25MHz</a:t>
            </a:r>
            <a:r>
              <a:rPr lang="zh-CN" altLang="en-US" sz="1600" dirty="0">
                <a:latin typeface="微软雅黑" panose="020B0503020204020204" pitchFamily="34" charset="-122"/>
                <a:ea typeface="微软雅黑" panose="020B0503020204020204" pitchFamily="34" charset="-122"/>
              </a:rPr>
              <a:t>。相关参数设置如图（</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）所示。</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92680" y="3875701"/>
            <a:ext cx="3490758" cy="2853711"/>
          </a:xfrm>
          <a:prstGeom prst="rect">
            <a:avLst/>
          </a:prstGeom>
        </p:spPr>
      </p:pic>
      <p:pic>
        <p:nvPicPr>
          <p:cNvPr id="3" name="图片 2"/>
          <p:cNvPicPr>
            <a:picLocks noChangeAspect="1"/>
          </p:cNvPicPr>
          <p:nvPr/>
        </p:nvPicPr>
        <p:blipFill>
          <a:blip r:embed="rId4"/>
          <a:stretch>
            <a:fillRect/>
          </a:stretch>
        </p:blipFill>
        <p:spPr>
          <a:xfrm>
            <a:off x="4962676" y="3834732"/>
            <a:ext cx="3490759" cy="2853711"/>
          </a:xfrm>
          <a:prstGeom prst="rect">
            <a:avLst/>
          </a:prstGeom>
        </p:spPr>
      </p:pic>
    </p:spTree>
    <p:extLst>
      <p:ext uri="{BB962C8B-B14F-4D97-AF65-F5344CB8AC3E}">
        <p14:creationId xmlns:p14="http://schemas.microsoft.com/office/powerpoint/2010/main" val="3681003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1328" t="9150" r="5997" b="8198"/>
          <a:stretch/>
        </p:blipFill>
        <p:spPr>
          <a:xfrm>
            <a:off x="1396114" y="1163886"/>
            <a:ext cx="3205019" cy="2346036"/>
          </a:xfrm>
          <a:prstGeom prst="rect">
            <a:avLst/>
          </a:prstGeom>
        </p:spPr>
      </p:pic>
      <p:pic>
        <p:nvPicPr>
          <p:cNvPr id="5" name="图片 4"/>
          <p:cNvPicPr>
            <a:picLocks noChangeAspect="1"/>
          </p:cNvPicPr>
          <p:nvPr/>
        </p:nvPicPr>
        <p:blipFill rotWithShape="1">
          <a:blip r:embed="rId4"/>
          <a:srcRect l="5153" t="8050" r="52249" b="20507"/>
          <a:stretch/>
        </p:blipFill>
        <p:spPr>
          <a:xfrm>
            <a:off x="4964563" y="1099231"/>
            <a:ext cx="3173530" cy="2410691"/>
          </a:xfrm>
          <a:prstGeom prst="rect">
            <a:avLst/>
          </a:prstGeom>
        </p:spPr>
      </p:pic>
      <p:sp>
        <p:nvSpPr>
          <p:cNvPr id="3" name="矩形 2"/>
          <p:cNvSpPr/>
          <p:nvPr/>
        </p:nvSpPr>
        <p:spPr>
          <a:xfrm>
            <a:off x="1353145" y="4265159"/>
            <a:ext cx="7185891" cy="584775"/>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C/C++</a:t>
            </a:r>
            <a:r>
              <a:rPr lang="zh-CN" altLang="en-US" sz="1600" dirty="0">
                <a:latin typeface="微软雅黑" panose="020B0503020204020204" pitchFamily="34" charset="-122"/>
                <a:ea typeface="微软雅黑" panose="020B0503020204020204" pitchFamily="34" charset="-122"/>
              </a:rPr>
              <a:t>选项卡主要时设置预编译的</a:t>
            </a:r>
            <a:r>
              <a:rPr lang="en-US" altLang="zh-CN" sz="1600" dirty="0">
                <a:latin typeface="微软雅黑" panose="020B0503020204020204" pitchFamily="34" charset="-122"/>
                <a:ea typeface="微软雅黑" panose="020B0503020204020204" pitchFamily="34" charset="-122"/>
              </a:rPr>
              <a:t>Symbol</a:t>
            </a:r>
            <a:r>
              <a:rPr lang="zh-CN" altLang="en-US" sz="1600" dirty="0">
                <a:latin typeface="微软雅黑" panose="020B0503020204020204" pitchFamily="34" charset="-122"/>
                <a:ea typeface="微软雅黑" panose="020B0503020204020204" pitchFamily="34" charset="-122"/>
              </a:rPr>
              <a:t>和</a:t>
            </a:r>
            <a:r>
              <a:rPr lang="en-US" altLang="zh-CN" sz="1600" dirty="0" err="1">
                <a:latin typeface="微软雅黑" panose="020B0503020204020204" pitchFamily="34" charset="-122"/>
                <a:ea typeface="微软雅黑" panose="020B0503020204020204" pitchFamily="34" charset="-122"/>
              </a:rPr>
              <a:t>IncludePaths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Symbol</a:t>
            </a:r>
            <a:r>
              <a:rPr lang="zh-CN" altLang="en-US" sz="1600" dirty="0">
                <a:latin typeface="微软雅黑" panose="020B0503020204020204" pitchFamily="34" charset="-122"/>
                <a:ea typeface="微软雅黑" panose="020B0503020204020204" pitchFamily="34" charset="-122"/>
              </a:rPr>
              <a:t>为标准外设库的名称，</a:t>
            </a:r>
            <a:r>
              <a:rPr lang="en-US" altLang="zh-CN" sz="1600" dirty="0" err="1">
                <a:latin typeface="微软雅黑" panose="020B0503020204020204" pitchFamily="34" charset="-122"/>
                <a:ea typeface="微软雅黑" panose="020B0503020204020204" pitchFamily="34" charset="-122"/>
              </a:rPr>
              <a:t>IncludePaths</a:t>
            </a:r>
            <a:r>
              <a:rPr lang="zh-CN" altLang="en-US" sz="1600" dirty="0">
                <a:latin typeface="微软雅黑" panose="020B0503020204020204" pitchFamily="34" charset="-122"/>
                <a:ea typeface="微软雅黑" panose="020B0503020204020204" pitchFamily="34" charset="-122"/>
              </a:rPr>
              <a:t>即工程头文件的目录。</a:t>
            </a:r>
            <a:endParaRPr lang="en-US" altLang="zh-CN" sz="1600" dirty="0">
              <a:latin typeface="微软雅黑" panose="020B0503020204020204" pitchFamily="34" charset="-122"/>
              <a:ea typeface="微软雅黑" panose="020B0503020204020204" pitchFamily="34" charset="-122"/>
            </a:endParaRPr>
          </a:p>
        </p:txBody>
      </p:sp>
      <p:sp>
        <p:nvSpPr>
          <p:cNvPr id="9" name="矩形 8"/>
          <p:cNvSpPr/>
          <p:nvPr/>
        </p:nvSpPr>
        <p:spPr>
          <a:xfrm>
            <a:off x="1336279" y="5032517"/>
            <a:ext cx="7202757" cy="1077218"/>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工程下载属性在</a:t>
            </a:r>
            <a:r>
              <a:rPr lang="en-US" altLang="zh-CN" sz="1600" dirty="0">
                <a:latin typeface="微软雅黑" panose="020B0503020204020204" pitchFamily="34" charset="-122"/>
                <a:ea typeface="微软雅黑" panose="020B0503020204020204" pitchFamily="34" charset="-122"/>
              </a:rPr>
              <a:t>Debug</a:t>
            </a:r>
            <a:r>
              <a:rPr lang="zh-CN" altLang="en-US" sz="1600" dirty="0">
                <a:latin typeface="微软雅黑" panose="020B0503020204020204" pitchFamily="34" charset="-122"/>
                <a:ea typeface="微软雅黑" panose="020B0503020204020204" pitchFamily="34" charset="-122"/>
              </a:rPr>
              <a:t>选项卡中配置，在“</a:t>
            </a:r>
            <a:r>
              <a:rPr lang="en-US" altLang="zh-CN" sz="1600" dirty="0">
                <a:latin typeface="微软雅黑" panose="020B0503020204020204" pitchFamily="34" charset="-122"/>
                <a:ea typeface="微软雅黑" panose="020B0503020204020204" pitchFamily="34" charset="-122"/>
              </a:rPr>
              <a:t>Debug</a:t>
            </a:r>
            <a:r>
              <a:rPr lang="zh-CN" altLang="en-US" sz="1600" dirty="0">
                <a:latin typeface="微软雅黑" panose="020B0503020204020204" pitchFamily="34" charset="-122"/>
                <a:ea typeface="微软雅黑" panose="020B0503020204020204" pitchFamily="34" charset="-122"/>
              </a:rPr>
              <a:t>”选项卡的标注位置中选择相应的下载器，最小系统板所使用的下载器标准为</a:t>
            </a:r>
            <a:r>
              <a:rPr lang="en-US" altLang="zh-CN" sz="1600" dirty="0">
                <a:latin typeface="微软雅黑" panose="020B0503020204020204" pitchFamily="34" charset="-122"/>
                <a:ea typeface="微软雅黑" panose="020B0503020204020204" pitchFamily="34" charset="-122"/>
              </a:rPr>
              <a:t>CMSIS-DAP</a:t>
            </a:r>
            <a:r>
              <a:rPr lang="zh-CN" altLang="en-US" sz="1600" dirty="0">
                <a:latin typeface="微软雅黑" panose="020B0503020204020204" pitchFamily="34" charset="-122"/>
                <a:ea typeface="微软雅黑" panose="020B0503020204020204" pitchFamily="34" charset="-122"/>
              </a:rPr>
              <a:t>，所以选择</a:t>
            </a:r>
            <a:r>
              <a:rPr lang="en-US" altLang="zh-CN" sz="1600" dirty="0">
                <a:latin typeface="微软雅黑" panose="020B0503020204020204" pitchFamily="34" charset="-122"/>
                <a:ea typeface="微软雅黑" panose="020B0503020204020204" pitchFamily="34" charset="-122"/>
              </a:rPr>
              <a:t>CMSIS-</a:t>
            </a:r>
            <a:r>
              <a:rPr lang="en-US" altLang="zh-CN" sz="1600" dirty="0" err="1">
                <a:latin typeface="微软雅黑" panose="020B0503020204020204" pitchFamily="34" charset="-122"/>
                <a:ea typeface="微软雅黑" panose="020B0503020204020204" pitchFamily="34" charset="-122"/>
              </a:rPr>
              <a:t>DAPDebugger</a:t>
            </a:r>
            <a:r>
              <a:rPr lang="zh-CN" altLang="en-US" sz="1600" dirty="0">
                <a:latin typeface="微软雅黑" panose="020B0503020204020204" pitchFamily="34" charset="-122"/>
                <a:ea typeface="微软雅黑" panose="020B0503020204020204" pitchFamily="34" charset="-122"/>
              </a:rPr>
              <a:t>。然后将下载器与已经供电的最小系统板相连接，单击</a:t>
            </a:r>
            <a:r>
              <a:rPr lang="en-US" altLang="zh-CN" sz="1600" dirty="0">
                <a:latin typeface="微软雅黑" panose="020B0503020204020204" pitchFamily="34" charset="-122"/>
                <a:ea typeface="微软雅黑" panose="020B0503020204020204" pitchFamily="34" charset="-122"/>
              </a:rPr>
              <a:t>setting</a:t>
            </a:r>
            <a:r>
              <a:rPr lang="zh-CN" altLang="en-US" sz="1600" dirty="0">
                <a:latin typeface="微软雅黑" panose="020B0503020204020204" pitchFamily="34" charset="-122"/>
                <a:ea typeface="微软雅黑" panose="020B0503020204020204" pitchFamily="34" charset="-122"/>
              </a:rPr>
              <a:t>按钮（如图所示），</a:t>
            </a:r>
            <a:r>
              <a:rPr lang="en-US" altLang="zh-CN" sz="1600" dirty="0" err="1">
                <a:latin typeface="微软雅黑" panose="020B0503020204020204" pitchFamily="34" charset="-122"/>
                <a:ea typeface="微软雅黑" panose="020B0503020204020204" pitchFamily="34" charset="-122"/>
              </a:rPr>
              <a:t>Keil</a:t>
            </a:r>
            <a:r>
              <a:rPr lang="zh-CN" altLang="en-US" sz="1600" dirty="0">
                <a:latin typeface="微软雅黑" panose="020B0503020204020204" pitchFamily="34" charset="-122"/>
                <a:ea typeface="微软雅黑" panose="020B0503020204020204" pitchFamily="34" charset="-122"/>
              </a:rPr>
              <a:t>会自动监测到下载器与最小系统板的芯片。</a:t>
            </a:r>
            <a:endParaRPr lang="en-US" altLang="zh-CN" sz="1600" dirty="0">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1336279" y="3635935"/>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C/C++</a:t>
            </a:r>
            <a:r>
              <a:rPr lang="zh-CN" altLang="en-US" sz="1600" dirty="0"/>
              <a:t>选项卡</a:t>
            </a:r>
            <a:endParaRPr lang="en-US" altLang="zh-CN" sz="1600" dirty="0"/>
          </a:p>
          <a:p>
            <a:pPr marL="0" indent="0" algn="ctr">
              <a:buNone/>
            </a:pPr>
            <a:endParaRPr lang="en-US" altLang="zh-CN" sz="1600" dirty="0"/>
          </a:p>
          <a:p>
            <a:pPr marL="0" indent="0" algn="ctr">
              <a:buNone/>
            </a:pPr>
            <a:endParaRPr lang="zh-CN" altLang="en-US" sz="1600" dirty="0"/>
          </a:p>
        </p:txBody>
      </p:sp>
      <p:sp>
        <p:nvSpPr>
          <p:cNvPr id="13" name="内容占位符 2"/>
          <p:cNvSpPr txBox="1">
            <a:spLocks/>
          </p:cNvSpPr>
          <p:nvPr/>
        </p:nvSpPr>
        <p:spPr>
          <a:xfrm>
            <a:off x="4854057" y="3664220"/>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b</a:t>
            </a:r>
            <a:r>
              <a:rPr lang="zh-CN" altLang="en-US" sz="1600" dirty="0"/>
              <a:t>）配置下载器</a:t>
            </a: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3858290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l="9585" t="8092" r="9880" b="15228"/>
          <a:stretch/>
        </p:blipFill>
        <p:spPr>
          <a:xfrm>
            <a:off x="5025754" y="837003"/>
            <a:ext cx="3168074" cy="2373746"/>
          </a:xfrm>
          <a:prstGeom prst="rect">
            <a:avLst/>
          </a:prstGeom>
        </p:spPr>
      </p:pic>
      <p:sp>
        <p:nvSpPr>
          <p:cNvPr id="7" name="矩形 6"/>
          <p:cNvSpPr/>
          <p:nvPr/>
        </p:nvSpPr>
        <p:spPr>
          <a:xfrm>
            <a:off x="671946" y="3904918"/>
            <a:ext cx="8044873" cy="1877437"/>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为了保证最小系统板在掉电之后程序不丢失，需要将程序下载片上</a:t>
            </a:r>
            <a:r>
              <a:rPr lang="en-US" altLang="zh-CN" sz="1600" dirty="0">
                <a:latin typeface="微软雅黑" panose="020B0503020204020204" pitchFamily="34" charset="-122"/>
                <a:ea typeface="微软雅黑" panose="020B0503020204020204" pitchFamily="34" charset="-122"/>
              </a:rPr>
              <a:t>Flash</a:t>
            </a:r>
            <a:r>
              <a:rPr lang="zh-CN" altLang="en-US" sz="1600" dirty="0">
                <a:latin typeface="微软雅黑" panose="020B0503020204020204" pitchFamily="34" charset="-122"/>
                <a:ea typeface="微软雅黑" panose="020B0503020204020204" pitchFamily="34" charset="-122"/>
              </a:rPr>
              <a:t>。如图所示的配置</a:t>
            </a:r>
            <a:r>
              <a:rPr lang="en-US" altLang="zh-CN" sz="1600" dirty="0">
                <a:latin typeface="微软雅黑" panose="020B0503020204020204" pitchFamily="34" charset="-122"/>
                <a:ea typeface="微软雅黑" panose="020B0503020204020204" pitchFamily="34" charset="-122"/>
              </a:rPr>
              <a:t>Flash</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Erase Sectors</a:t>
            </a:r>
            <a:r>
              <a:rPr lang="zh-CN" altLang="en-US" sz="1600" dirty="0">
                <a:latin typeface="微软雅黑" panose="020B0503020204020204" pitchFamily="34" charset="-122"/>
                <a:ea typeface="微软雅黑" panose="020B0503020204020204" pitchFamily="34" charset="-122"/>
              </a:rPr>
              <a:t>模式是为了更快的擦写速度，而</a:t>
            </a:r>
            <a:r>
              <a:rPr lang="en-US" altLang="zh-CN" sz="1600" dirty="0">
                <a:latin typeface="微软雅黑" panose="020B0503020204020204" pitchFamily="34" charset="-122"/>
                <a:ea typeface="微软雅黑" panose="020B0503020204020204" pitchFamily="34" charset="-122"/>
              </a:rPr>
              <a:t>Reset and Run</a:t>
            </a:r>
            <a:r>
              <a:rPr lang="zh-CN" altLang="en-US" sz="1600" dirty="0">
                <a:latin typeface="微软雅黑" panose="020B0503020204020204" pitchFamily="34" charset="-122"/>
                <a:ea typeface="微软雅黑" panose="020B0503020204020204" pitchFamily="34" charset="-122"/>
              </a:rPr>
              <a:t>是为了程序下载之后能够自动运行，</a:t>
            </a:r>
            <a:r>
              <a:rPr lang="en-US" altLang="zh-CN" sz="1600" dirty="0">
                <a:latin typeface="微软雅黑" panose="020B0503020204020204" pitchFamily="34" charset="-122"/>
                <a:ea typeface="微软雅黑" panose="020B0503020204020204" pitchFamily="34" charset="-122"/>
              </a:rPr>
              <a:t>Programming </a:t>
            </a:r>
            <a:r>
              <a:rPr lang="en-US" altLang="zh-CN" sz="1600" dirty="0" err="1">
                <a:latin typeface="微软雅黑" panose="020B0503020204020204" pitchFamily="34" charset="-122"/>
                <a:ea typeface="微软雅黑" panose="020B0503020204020204" pitchFamily="34" charset="-122"/>
              </a:rPr>
              <a:t>Algorthm</a:t>
            </a:r>
            <a:r>
              <a:rPr lang="zh-CN" altLang="en-US" sz="1600" dirty="0">
                <a:latin typeface="微软雅黑" panose="020B0503020204020204" pitchFamily="34" charset="-122"/>
                <a:ea typeface="微软雅黑" panose="020B0503020204020204" pitchFamily="34" charset="-122"/>
              </a:rPr>
              <a:t>是对</a:t>
            </a:r>
            <a:r>
              <a:rPr lang="en-US" altLang="zh-CN" sz="1600" dirty="0">
                <a:latin typeface="微软雅黑" panose="020B0503020204020204" pitchFamily="34" charset="-122"/>
                <a:ea typeface="微软雅黑" panose="020B0503020204020204" pitchFamily="34" charset="-122"/>
              </a:rPr>
              <a:t>Flash</a:t>
            </a:r>
            <a:r>
              <a:rPr lang="zh-CN" altLang="en-US" sz="1600" dirty="0">
                <a:latin typeface="微软雅黑" panose="020B0503020204020204" pitchFamily="34" charset="-122"/>
                <a:ea typeface="微软雅黑" panose="020B0503020204020204" pitchFamily="34" charset="-122"/>
              </a:rPr>
              <a:t>编程的相关算法，不同芯片根据片上</a:t>
            </a:r>
            <a:r>
              <a:rPr lang="en-US" altLang="zh-CN" sz="1600" dirty="0">
                <a:latin typeface="微软雅黑" panose="020B0503020204020204" pitchFamily="34" charset="-122"/>
                <a:ea typeface="微软雅黑" panose="020B0503020204020204" pitchFamily="34" charset="-122"/>
              </a:rPr>
              <a:t>Flash</a:t>
            </a:r>
            <a:r>
              <a:rPr lang="zh-CN" altLang="en-US" sz="1600" dirty="0">
                <a:latin typeface="微软雅黑" panose="020B0503020204020204" pitchFamily="34" charset="-122"/>
                <a:ea typeface="微软雅黑" panose="020B0503020204020204" pitchFamily="34" charset="-122"/>
              </a:rPr>
              <a:t>的大小有着不同的</a:t>
            </a:r>
            <a:r>
              <a:rPr lang="en-US" altLang="zh-CN" sz="1600" dirty="0">
                <a:latin typeface="微软雅黑" panose="020B0503020204020204" pitchFamily="34" charset="-122"/>
                <a:ea typeface="微软雅黑" panose="020B0503020204020204" pitchFamily="34" charset="-122"/>
              </a:rPr>
              <a:t>Flash</a:t>
            </a:r>
            <a:r>
              <a:rPr lang="zh-CN" altLang="en-US" sz="1600" dirty="0">
                <a:latin typeface="微软雅黑" panose="020B0503020204020204" pitchFamily="34" charset="-122"/>
                <a:ea typeface="微软雅黑" panose="020B0503020204020204" pitchFamily="34" charset="-122"/>
              </a:rPr>
              <a:t>下载算法。</a:t>
            </a:r>
            <a:r>
              <a:rPr lang="en-US" altLang="zh-CN" sz="1600" dirty="0">
                <a:latin typeface="微软雅黑" panose="020B0503020204020204" pitchFamily="34" charset="-122"/>
                <a:ea typeface="微软雅黑" panose="020B0503020204020204" pitchFamily="34" charset="-122"/>
              </a:rPr>
              <a:t>STM32F407VGT6</a:t>
            </a:r>
            <a:r>
              <a:rPr lang="zh-CN" altLang="en-US" sz="1600" dirty="0">
                <a:latin typeface="微软雅黑" panose="020B0503020204020204" pitchFamily="34" charset="-122"/>
                <a:ea typeface="微软雅黑" panose="020B0503020204020204" pitchFamily="34" charset="-122"/>
              </a:rPr>
              <a:t>包含</a:t>
            </a:r>
            <a:r>
              <a:rPr lang="en-US" altLang="zh-CN" sz="1600" dirty="0">
                <a:latin typeface="微软雅黑" panose="020B0503020204020204" pitchFamily="34" charset="-122"/>
                <a:ea typeface="微软雅黑" panose="020B0503020204020204" pitchFamily="34" charset="-122"/>
              </a:rPr>
              <a:t>1MB</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Flash</a:t>
            </a:r>
            <a:r>
              <a:rPr lang="zh-CN" altLang="en-US" sz="1600" dirty="0">
                <a:latin typeface="微软雅黑" panose="020B0503020204020204" pitchFamily="34" charset="-122"/>
                <a:ea typeface="微软雅黑" panose="020B0503020204020204" pitchFamily="34" charset="-122"/>
              </a:rPr>
              <a:t>，地址区间</a:t>
            </a:r>
            <a:r>
              <a:rPr lang="en-US" altLang="zh-CN" sz="1600" dirty="0">
                <a:latin typeface="微软雅黑" panose="020B0503020204020204" pitchFamily="34" charset="-122"/>
                <a:ea typeface="微软雅黑" panose="020B0503020204020204" pitchFamily="34" charset="-122"/>
              </a:rPr>
              <a:t>0x08000000~0x080FFFFF</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“Utilities”</a:t>
            </a:r>
            <a:r>
              <a:rPr lang="zh-CN" altLang="en-US" sz="1600" dirty="0">
                <a:latin typeface="微软雅黑" panose="020B0503020204020204" pitchFamily="34" charset="-122"/>
                <a:ea typeface="微软雅黑" panose="020B0503020204020204" pitchFamily="34" charset="-122"/>
              </a:rPr>
              <a:t>选项卡主要是选择使用默认配置的仿真器，相关设置如图所示；</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4"/>
          <a:srcRect l="50288" t="8722" r="6982" b="20302"/>
          <a:stretch/>
        </p:blipFill>
        <p:spPr>
          <a:xfrm>
            <a:off x="1273464" y="837003"/>
            <a:ext cx="3075709" cy="2313924"/>
          </a:xfrm>
          <a:prstGeom prst="rect">
            <a:avLst/>
          </a:prstGeom>
        </p:spPr>
      </p:pic>
      <p:sp>
        <p:nvSpPr>
          <p:cNvPr id="9" name="内容占位符 2"/>
          <p:cNvSpPr txBox="1">
            <a:spLocks/>
          </p:cNvSpPr>
          <p:nvPr/>
        </p:nvSpPr>
        <p:spPr>
          <a:xfrm>
            <a:off x="1273464" y="3398455"/>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）配置</a:t>
            </a:r>
            <a:r>
              <a:rPr lang="en-US" altLang="zh-CN" sz="1600" dirty="0"/>
              <a:t>Flash</a:t>
            </a:r>
          </a:p>
          <a:p>
            <a:pPr marL="0" indent="0" algn="ctr">
              <a:buNone/>
            </a:pPr>
            <a:endParaRPr lang="zh-CN" altLang="en-US" sz="1600" dirty="0"/>
          </a:p>
        </p:txBody>
      </p:sp>
      <p:sp>
        <p:nvSpPr>
          <p:cNvPr id="10" name="内容占位符 2"/>
          <p:cNvSpPr txBox="1">
            <a:spLocks/>
          </p:cNvSpPr>
          <p:nvPr/>
        </p:nvSpPr>
        <p:spPr>
          <a:xfrm>
            <a:off x="5076729" y="3458277"/>
            <a:ext cx="3066124"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b</a:t>
            </a:r>
            <a:r>
              <a:rPr lang="zh-CN" altLang="en-US" sz="1600" dirty="0"/>
              <a:t>）</a:t>
            </a:r>
            <a:r>
              <a:rPr lang="en-US" altLang="zh-CN" sz="1600" dirty="0"/>
              <a:t> “Utilities”</a:t>
            </a:r>
            <a:r>
              <a:rPr lang="zh-CN" altLang="en-US" sz="1600" dirty="0"/>
              <a:t>选项卡设置</a:t>
            </a: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1195247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476" y="380256"/>
            <a:ext cx="6604936" cy="1026534"/>
          </a:xfrm>
        </p:spPr>
        <p:txBody>
          <a:bodyPr>
            <a:normAutofit/>
          </a:bodyPr>
          <a:lstStyle/>
          <a:p>
            <a:r>
              <a:rPr lang="en-US" altLang="zh-CN" sz="2800" dirty="0"/>
              <a:t>7.2 STM32</a:t>
            </a:r>
            <a:r>
              <a:rPr lang="zh-CN" altLang="en-US" sz="2800" dirty="0"/>
              <a:t>嵌入式微控制器</a:t>
            </a:r>
          </a:p>
        </p:txBody>
      </p:sp>
      <p:sp>
        <p:nvSpPr>
          <p:cNvPr id="4" name="内容占位符 2"/>
          <p:cNvSpPr txBox="1">
            <a:spLocks/>
          </p:cNvSpPr>
          <p:nvPr/>
        </p:nvSpPr>
        <p:spPr>
          <a:xfrm>
            <a:off x="647476" y="1431133"/>
            <a:ext cx="7673113" cy="3029006"/>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altLang="zh-CN" sz="1600" dirty="0"/>
              <a:t>       </a:t>
            </a:r>
            <a:r>
              <a:rPr lang="zh-CN" altLang="en-US" sz="1600" dirty="0"/>
              <a:t>意法半导体公司的</a:t>
            </a:r>
            <a:r>
              <a:rPr lang="en-US" altLang="zh-CN" sz="1600" dirty="0"/>
              <a:t>STM32</a:t>
            </a:r>
            <a:r>
              <a:rPr lang="zh-CN" altLang="en-US" sz="1600" dirty="0"/>
              <a:t>系列微控制器基于</a:t>
            </a:r>
            <a:r>
              <a:rPr lang="en-US" altLang="zh-CN" sz="1600" dirty="0"/>
              <a:t>ARM</a:t>
            </a:r>
            <a:r>
              <a:rPr lang="zh-CN" altLang="en-US" sz="1600" dirty="0"/>
              <a:t>的</a:t>
            </a:r>
            <a:r>
              <a:rPr lang="en-US" altLang="zh-CN" sz="1600" dirty="0"/>
              <a:t>Cortex M</a:t>
            </a:r>
            <a:r>
              <a:rPr lang="zh-CN" altLang="en-US" sz="1600" dirty="0"/>
              <a:t>内核，具有低功耗、低电压、实时性、集成度高、开发简易的特点。相比于</a:t>
            </a:r>
            <a:r>
              <a:rPr lang="en-US" altLang="zh-CN" sz="1600" dirty="0"/>
              <a:t>51</a:t>
            </a:r>
            <a:r>
              <a:rPr lang="zh-CN" altLang="en-US" sz="1600" dirty="0"/>
              <a:t>单片机、</a:t>
            </a:r>
            <a:r>
              <a:rPr lang="en-US" altLang="zh-CN" sz="1600" dirty="0"/>
              <a:t>AVR</a:t>
            </a:r>
            <a:r>
              <a:rPr lang="zh-CN" altLang="en-US" sz="1600" dirty="0"/>
              <a:t>单片机等，</a:t>
            </a:r>
            <a:r>
              <a:rPr lang="en-US" altLang="zh-CN" sz="1600" dirty="0"/>
              <a:t>STM32</a:t>
            </a:r>
            <a:r>
              <a:rPr lang="zh-CN" altLang="en-US" sz="1600" dirty="0"/>
              <a:t>系列微控制器具有高性能的处理能力，其拥有丰富的资源和较高的主频，一般多应用在要求高性能、低成本、低功耗的嵌入式设备中。</a:t>
            </a:r>
            <a:endParaRPr lang="en-US" altLang="zh-CN" sz="1600" dirty="0"/>
          </a:p>
          <a:p>
            <a:r>
              <a:rPr lang="zh-CN" altLang="en-US" sz="1600" dirty="0"/>
              <a:t>目前</a:t>
            </a:r>
            <a:r>
              <a:rPr lang="en-US" altLang="zh-CN" sz="1600" dirty="0"/>
              <a:t>STM32</a:t>
            </a:r>
            <a:r>
              <a:rPr lang="zh-CN" altLang="en-US" sz="1600" dirty="0"/>
              <a:t>微控制器分为一下几个系列：</a:t>
            </a:r>
            <a:endParaRPr lang="en-US" altLang="zh-CN" sz="1600" dirty="0"/>
          </a:p>
          <a:p>
            <a:pPr lvl="1"/>
            <a:r>
              <a:rPr lang="zh-CN" altLang="en-US" sz="1600" dirty="0"/>
              <a:t>（</a:t>
            </a:r>
            <a:r>
              <a:rPr lang="en-US" altLang="zh-CN" sz="1600" dirty="0"/>
              <a:t>1</a:t>
            </a:r>
            <a:r>
              <a:rPr lang="zh-CN" altLang="en-US" sz="1600" dirty="0"/>
              <a:t>）主流产品（</a:t>
            </a:r>
            <a:r>
              <a:rPr lang="en-US" altLang="zh-CN" sz="1600" dirty="0"/>
              <a:t>STM32F0</a:t>
            </a:r>
            <a:r>
              <a:rPr lang="zh-CN" altLang="en-US" sz="1600" dirty="0"/>
              <a:t>、</a:t>
            </a:r>
            <a:r>
              <a:rPr lang="en-US" altLang="zh-CN" sz="1600" dirty="0"/>
              <a:t>STM32F1</a:t>
            </a:r>
            <a:r>
              <a:rPr lang="zh-CN" altLang="en-US" sz="1600" dirty="0"/>
              <a:t>、</a:t>
            </a:r>
            <a:r>
              <a:rPr lang="en-US" altLang="zh-CN" sz="1600" dirty="0"/>
              <a:t>STM32F3</a:t>
            </a:r>
            <a:r>
              <a:rPr lang="zh-CN" altLang="en-US" sz="1600" dirty="0"/>
              <a:t>）</a:t>
            </a:r>
            <a:endParaRPr lang="en-US" altLang="zh-CN" sz="1600" dirty="0"/>
          </a:p>
          <a:p>
            <a:pPr lvl="1"/>
            <a:r>
              <a:rPr lang="zh-CN" altLang="en-US" sz="1600" dirty="0"/>
              <a:t>（</a:t>
            </a:r>
            <a:r>
              <a:rPr lang="en-US" altLang="zh-CN" sz="1600" dirty="0"/>
              <a:t>2</a:t>
            </a:r>
            <a:r>
              <a:rPr lang="zh-CN" altLang="en-US" sz="1600" dirty="0"/>
              <a:t>）超低功耗产品（</a:t>
            </a:r>
            <a:r>
              <a:rPr lang="en-US" altLang="zh-CN" sz="1600" dirty="0"/>
              <a:t>STM32L0</a:t>
            </a:r>
            <a:r>
              <a:rPr lang="zh-CN" altLang="en-US" sz="1600" dirty="0"/>
              <a:t>、</a:t>
            </a:r>
            <a:r>
              <a:rPr lang="en-US" altLang="zh-CN" sz="1600" dirty="0"/>
              <a:t>STM32L1</a:t>
            </a:r>
            <a:r>
              <a:rPr lang="zh-CN" altLang="en-US" sz="1600" dirty="0"/>
              <a:t>、</a:t>
            </a:r>
            <a:r>
              <a:rPr lang="en-US" altLang="zh-CN" sz="1600" dirty="0"/>
              <a:t>STM32L4</a:t>
            </a:r>
            <a:r>
              <a:rPr lang="zh-CN" altLang="en-US" sz="1600" dirty="0"/>
              <a:t>）</a:t>
            </a:r>
            <a:endParaRPr lang="en-US" altLang="zh-CN" sz="1600" dirty="0"/>
          </a:p>
          <a:p>
            <a:pPr lvl="1"/>
            <a:r>
              <a:rPr lang="zh-CN" altLang="en-US" sz="1600" dirty="0"/>
              <a:t>（</a:t>
            </a:r>
            <a:r>
              <a:rPr lang="en-US" altLang="zh-CN" sz="1600" dirty="0"/>
              <a:t>3</a:t>
            </a:r>
            <a:r>
              <a:rPr lang="zh-CN" altLang="en-US" sz="1600" dirty="0"/>
              <a:t>）高性能产品（</a:t>
            </a:r>
            <a:r>
              <a:rPr lang="en-US" altLang="zh-CN" sz="1600" dirty="0"/>
              <a:t>STM32F2</a:t>
            </a:r>
            <a:r>
              <a:rPr lang="zh-CN" altLang="en-US" sz="1600" dirty="0"/>
              <a:t>、</a:t>
            </a:r>
            <a:r>
              <a:rPr lang="en-US" altLang="zh-CN" sz="1600" dirty="0"/>
              <a:t>STM32F4</a:t>
            </a:r>
            <a:r>
              <a:rPr lang="zh-CN" altLang="en-US" sz="1600" dirty="0"/>
              <a:t>、</a:t>
            </a:r>
            <a:r>
              <a:rPr lang="en-US" altLang="zh-CN" sz="1600" dirty="0"/>
              <a:t>STM32F7</a:t>
            </a:r>
            <a:r>
              <a:rPr lang="zh-CN" altLang="en-US" sz="1600" dirty="0"/>
              <a:t>）</a:t>
            </a:r>
            <a:endParaRPr lang="en-US" altLang="zh-CN" sz="1600" dirty="0"/>
          </a:p>
        </p:txBody>
      </p:sp>
      <p:sp>
        <p:nvSpPr>
          <p:cNvPr id="6" name="内容占位符 2"/>
          <p:cNvSpPr txBox="1">
            <a:spLocks/>
          </p:cNvSpPr>
          <p:nvPr/>
        </p:nvSpPr>
        <p:spPr>
          <a:xfrm>
            <a:off x="647476" y="4567581"/>
            <a:ext cx="7673113" cy="1382547"/>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zh-CN" altLang="en-US" sz="1600" dirty="0"/>
              <a:t>       以</a:t>
            </a:r>
            <a:r>
              <a:rPr lang="en-US" altLang="zh-CN" sz="1600" dirty="0"/>
              <a:t>STM32F4</a:t>
            </a:r>
            <a:r>
              <a:rPr lang="zh-CN" altLang="en-US" sz="1600" dirty="0"/>
              <a:t>系列芯片进行设计开发，可以只用一个外部电源就能够实现最小系统的功能。在最小系统设计中，本章节选用</a:t>
            </a:r>
            <a:r>
              <a:rPr lang="en-US" altLang="zh-CN" sz="1600" dirty="0"/>
              <a:t>STM32F407VGT6</a:t>
            </a:r>
            <a:r>
              <a:rPr lang="zh-CN" altLang="en-US" sz="1600" dirty="0"/>
              <a:t>作为最小系统的主控芯片。本章节将会从电源系统、时钟系统、复位系统和外部接口等部分对嵌入式最小系统进行介绍。</a:t>
            </a:r>
            <a:endParaRPr lang="en-US" altLang="zh-CN" sz="1600" dirty="0"/>
          </a:p>
          <a:p>
            <a:pPr marL="0" indent="0">
              <a:buFont typeface="Wingdings" pitchFamily="2" charset="2"/>
              <a:buNone/>
            </a:pPr>
            <a:endParaRPr lang="zh-CN" altLang="en-US" sz="1600" dirty="0"/>
          </a:p>
        </p:txBody>
      </p:sp>
    </p:spTree>
    <p:extLst>
      <p:ext uri="{BB962C8B-B14F-4D97-AF65-F5344CB8AC3E}">
        <p14:creationId xmlns:p14="http://schemas.microsoft.com/office/powerpoint/2010/main" val="3337566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1119" y="397925"/>
            <a:ext cx="8466667"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7.3.3 </a:t>
            </a:r>
            <a:r>
              <a:rPr lang="zh-CN" altLang="en-US" sz="2800" dirty="0">
                <a:latin typeface="微软雅黑" panose="020B0503020204020204" pitchFamily="34" charset="-122"/>
                <a:ea typeface="微软雅黑" panose="020B0503020204020204" pitchFamily="34" charset="-122"/>
              </a:rPr>
              <a:t>最小系统程序设计</a:t>
            </a:r>
          </a:p>
        </p:txBody>
      </p:sp>
      <p:pic>
        <p:nvPicPr>
          <p:cNvPr id="4" name="图片 3"/>
          <p:cNvPicPr>
            <a:picLocks noChangeAspect="1"/>
          </p:cNvPicPr>
          <p:nvPr/>
        </p:nvPicPr>
        <p:blipFill rotWithShape="1">
          <a:blip r:embed="rId3"/>
          <a:srcRect t="11116"/>
          <a:stretch/>
        </p:blipFill>
        <p:spPr>
          <a:xfrm>
            <a:off x="631119" y="2514601"/>
            <a:ext cx="7791450" cy="3742062"/>
          </a:xfrm>
          <a:prstGeom prst="rect">
            <a:avLst/>
          </a:prstGeom>
        </p:spPr>
      </p:pic>
      <p:sp>
        <p:nvSpPr>
          <p:cNvPr id="5" name="矩形 4"/>
          <p:cNvSpPr/>
          <p:nvPr/>
        </p:nvSpPr>
        <p:spPr>
          <a:xfrm>
            <a:off x="631119" y="1410377"/>
            <a:ext cx="7895043" cy="830997"/>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STM32微控制器有11组GPIO引脚，每组</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有16个</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引脚，具体引出的</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引脚与封装有关。对于每组</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，都有相应的10个寄存器，所有寄存器均为32位，GPIO寄存器描述如表所示。对于具体的寄存器描述可以参考STM32F4xx的参考手册；</a:t>
            </a:r>
          </a:p>
        </p:txBody>
      </p:sp>
      <p:sp>
        <p:nvSpPr>
          <p:cNvPr id="6" name="矩形 5"/>
          <p:cNvSpPr/>
          <p:nvPr/>
        </p:nvSpPr>
        <p:spPr>
          <a:xfrm>
            <a:off x="631119" y="955133"/>
            <a:ext cx="243848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GPIO</a:t>
            </a:r>
            <a:r>
              <a:rPr lang="zh-CN" altLang="en-US" sz="2400" dirty="0">
                <a:latin typeface="微软雅黑" panose="020B0503020204020204" pitchFamily="34" charset="-122"/>
                <a:ea typeface="微软雅黑" panose="020B0503020204020204" pitchFamily="34" charset="-122"/>
              </a:rPr>
              <a:t>输出设计</a:t>
            </a:r>
          </a:p>
        </p:txBody>
      </p:sp>
      <p:sp>
        <p:nvSpPr>
          <p:cNvPr id="3" name="矩形 2"/>
          <p:cNvSpPr/>
          <p:nvPr/>
        </p:nvSpPr>
        <p:spPr>
          <a:xfrm>
            <a:off x="3432332" y="6360613"/>
            <a:ext cx="2292615"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GPIO</a:t>
            </a:r>
            <a:r>
              <a:rPr lang="zh-CN" altLang="en-US" sz="1600" dirty="0">
                <a:latin typeface="微软雅黑" panose="020B0503020204020204" pitchFamily="34" charset="-122"/>
                <a:ea typeface="微软雅黑" panose="020B0503020204020204" pitchFamily="34" charset="-122"/>
              </a:rPr>
              <a:t>寄存器描述</a:t>
            </a:r>
          </a:p>
        </p:txBody>
      </p:sp>
    </p:spTree>
    <p:extLst>
      <p:ext uri="{BB962C8B-B14F-4D97-AF65-F5344CB8AC3E}">
        <p14:creationId xmlns:p14="http://schemas.microsoft.com/office/powerpoint/2010/main" val="3893682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23557"/>
          <a:stretch/>
        </p:blipFill>
        <p:spPr>
          <a:xfrm>
            <a:off x="1167588" y="2854473"/>
            <a:ext cx="2476500" cy="1696527"/>
          </a:xfrm>
          <a:prstGeom prst="rect">
            <a:avLst/>
          </a:prstGeom>
        </p:spPr>
      </p:pic>
      <p:pic>
        <p:nvPicPr>
          <p:cNvPr id="4" name="图片 3"/>
          <p:cNvPicPr>
            <a:picLocks noChangeAspect="1"/>
          </p:cNvPicPr>
          <p:nvPr/>
        </p:nvPicPr>
        <p:blipFill rotWithShape="1">
          <a:blip r:embed="rId3"/>
          <a:srcRect t="15412"/>
          <a:stretch/>
        </p:blipFill>
        <p:spPr>
          <a:xfrm>
            <a:off x="4565406" y="1865744"/>
            <a:ext cx="3933825" cy="3673987"/>
          </a:xfrm>
          <a:prstGeom prst="rect">
            <a:avLst/>
          </a:prstGeom>
        </p:spPr>
      </p:pic>
      <p:sp>
        <p:nvSpPr>
          <p:cNvPr id="5" name="矩形 4"/>
          <p:cNvSpPr/>
          <p:nvPr/>
        </p:nvSpPr>
        <p:spPr>
          <a:xfrm>
            <a:off x="921403" y="470096"/>
            <a:ext cx="7577828" cy="1077218"/>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了解了GPIO相关寄存器的信息之后，需要知道每一组GPIO对应寄存器的存储地址，这些存储地址都是连续的，而且每一个寄存器的地址都是相对起始地址有一个偏移量，即该寄存器的地址为起始地址加偏移量。部分</a:t>
            </a:r>
            <a:r>
              <a:rPr lang="en-US" altLang="zh-CN" sz="1600" dirty="0" err="1">
                <a:latin typeface="微软雅黑" panose="020B0503020204020204" pitchFamily="34" charset="-122"/>
                <a:ea typeface="微软雅黑" panose="020B0503020204020204" pitchFamily="34" charset="-122"/>
              </a:rPr>
              <a:t>GPIOx</a:t>
            </a:r>
            <a:r>
              <a:rPr lang="zh-CN" altLang="en-US" sz="1600" dirty="0">
                <a:latin typeface="微软雅黑" panose="020B0503020204020204" pitchFamily="34" charset="-122"/>
                <a:ea typeface="微软雅黑" panose="020B0503020204020204" pitchFamily="34" charset="-122"/>
              </a:rPr>
              <a:t>基地址如表所示，GP10x对应寄存器的偏移量如表所示。</a:t>
            </a:r>
          </a:p>
        </p:txBody>
      </p:sp>
      <p:sp>
        <p:nvSpPr>
          <p:cNvPr id="6" name="矩形 5"/>
          <p:cNvSpPr/>
          <p:nvPr/>
        </p:nvSpPr>
        <p:spPr>
          <a:xfrm>
            <a:off x="1167588" y="4726054"/>
            <a:ext cx="2404826"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 部分</a:t>
            </a:r>
            <a:r>
              <a:rPr lang="en-US" altLang="zh-CN" sz="1600" dirty="0" err="1">
                <a:latin typeface="微软雅黑" panose="020B0503020204020204" pitchFamily="34" charset="-122"/>
                <a:ea typeface="微软雅黑" panose="020B0503020204020204" pitchFamily="34" charset="-122"/>
              </a:rPr>
              <a:t>GPIOx</a:t>
            </a:r>
            <a:r>
              <a:rPr lang="zh-CN" altLang="en-US" sz="1600" dirty="0">
                <a:latin typeface="微软雅黑" panose="020B0503020204020204" pitchFamily="34" charset="-122"/>
                <a:ea typeface="微软雅黑" panose="020B0503020204020204" pitchFamily="34" charset="-122"/>
              </a:rPr>
              <a:t>基地址</a:t>
            </a:r>
          </a:p>
        </p:txBody>
      </p:sp>
      <p:sp>
        <p:nvSpPr>
          <p:cNvPr id="7" name="矩形 6"/>
          <p:cNvSpPr/>
          <p:nvPr/>
        </p:nvSpPr>
        <p:spPr>
          <a:xfrm>
            <a:off x="5420475" y="5688884"/>
            <a:ext cx="2223686"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 寄存器的偏移量</a:t>
            </a:r>
          </a:p>
        </p:txBody>
      </p:sp>
    </p:spTree>
    <p:extLst>
      <p:ext uri="{BB962C8B-B14F-4D97-AF65-F5344CB8AC3E}">
        <p14:creationId xmlns:p14="http://schemas.microsoft.com/office/powerpoint/2010/main" val="1271549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75758" y="278048"/>
            <a:ext cx="8018287" cy="1815882"/>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在获得GPIOx每个寄存器的地址之后，就可以开始过行相应的程序设计了。在工程中，需要编写的代码文件有两个：stm32f4xx.h和</a:t>
            </a:r>
            <a:r>
              <a:rPr lang="en-US" altLang="zh-CN" sz="1600" dirty="0" err="1">
                <a:latin typeface="微软雅黑" panose="020B0503020204020204" pitchFamily="34" charset="-122"/>
                <a:ea typeface="微软雅黑" panose="020B0503020204020204" pitchFamily="34" charset="-122"/>
              </a:rPr>
              <a:t>main.c</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stm32</a:t>
            </a:r>
            <a:r>
              <a:rPr lang="en-US" altLang="zh-CN" sz="1600" dirty="0">
                <a:latin typeface="微软雅黑" panose="020B0503020204020204" pitchFamily="34" charset="-122"/>
                <a:ea typeface="微软雅黑" panose="020B0503020204020204" pitchFamily="34" charset="-122"/>
              </a:rPr>
              <a:t>f4x</a:t>
            </a:r>
            <a:r>
              <a:rPr lang="zh-CN" altLang="en-US" sz="1600" dirty="0">
                <a:latin typeface="微软雅黑" panose="020B0503020204020204" pitchFamily="34" charset="-122"/>
                <a:ea typeface="微软雅黑" panose="020B0503020204020204" pitchFamily="34" charset="-122"/>
              </a:rPr>
              <a:t>x</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h文件一般是存放函数的声明与一些宏定义，该文件将GPIO引脚的各个寄存器的地址进行宏定义，把这些地址定义都统一写在stm32f4xx.h文件中。</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main.c文件作为程序逻辑层的核心，将要实现的逻辑与对应GPIOx的寄存器配置联系起来，这里以PB12引脚配置为输出模式为例，设计具体的程序代码。</a:t>
            </a:r>
          </a:p>
        </p:txBody>
      </p:sp>
      <p:pic>
        <p:nvPicPr>
          <p:cNvPr id="2" name="图片 1"/>
          <p:cNvPicPr>
            <a:picLocks noChangeAspect="1"/>
          </p:cNvPicPr>
          <p:nvPr/>
        </p:nvPicPr>
        <p:blipFill rotWithShape="1">
          <a:blip r:embed="rId3"/>
          <a:srcRect t="9580"/>
          <a:stretch/>
        </p:blipFill>
        <p:spPr>
          <a:xfrm>
            <a:off x="1866684" y="2579426"/>
            <a:ext cx="5836432" cy="3330053"/>
          </a:xfrm>
          <a:prstGeom prst="rect">
            <a:avLst/>
          </a:prstGeom>
        </p:spPr>
      </p:pic>
      <p:pic>
        <p:nvPicPr>
          <p:cNvPr id="3" name="图片 2"/>
          <p:cNvPicPr>
            <a:picLocks noChangeAspect="1"/>
          </p:cNvPicPr>
          <p:nvPr/>
        </p:nvPicPr>
        <p:blipFill rotWithShape="1">
          <a:blip r:embed="rId4"/>
          <a:srcRect t="6828"/>
          <a:stretch/>
        </p:blipFill>
        <p:spPr>
          <a:xfrm>
            <a:off x="2356910" y="1979162"/>
            <a:ext cx="4855979" cy="4756007"/>
          </a:xfrm>
          <a:prstGeom prst="rect">
            <a:avLst/>
          </a:prstGeom>
        </p:spPr>
      </p:pic>
    </p:spTree>
    <p:extLst>
      <p:ext uri="{BB962C8B-B14F-4D97-AF65-F5344CB8AC3E}">
        <p14:creationId xmlns:p14="http://schemas.microsoft.com/office/powerpoint/2010/main" val="29725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2"/>
          <a:srcRect l="6075" t="60519" r="5754"/>
          <a:stretch/>
        </p:blipFill>
        <p:spPr>
          <a:xfrm>
            <a:off x="1392813" y="1536050"/>
            <a:ext cx="6231466" cy="646817"/>
          </a:xfrm>
          <a:prstGeom prst="rect">
            <a:avLst/>
          </a:prstGeom>
        </p:spPr>
      </p:pic>
      <p:pic>
        <p:nvPicPr>
          <p:cNvPr id="22" name="图片 21"/>
          <p:cNvPicPr>
            <a:picLocks noChangeAspect="1"/>
          </p:cNvPicPr>
          <p:nvPr/>
        </p:nvPicPr>
        <p:blipFill rotWithShape="1">
          <a:blip r:embed="rId3"/>
          <a:srcRect l="6464" t="57850" r="5282"/>
          <a:stretch/>
        </p:blipFill>
        <p:spPr>
          <a:xfrm>
            <a:off x="1392813" y="3223740"/>
            <a:ext cx="6287911" cy="670471"/>
          </a:xfrm>
          <a:prstGeom prst="rect">
            <a:avLst/>
          </a:prstGeom>
        </p:spPr>
      </p:pic>
      <p:sp>
        <p:nvSpPr>
          <p:cNvPr id="23" name="文本框 22"/>
          <p:cNvSpPr txBox="1"/>
          <p:nvPr/>
        </p:nvSpPr>
        <p:spPr>
          <a:xfrm>
            <a:off x="966524" y="322495"/>
            <a:ext cx="7374954" cy="1077218"/>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1)</a:t>
            </a:r>
            <a:r>
              <a:rPr lang="zh-CN" altLang="en-US" sz="1600" dirty="0">
                <a:latin typeface="微软雅黑" panose="020B0503020204020204" pitchFamily="34" charset="-122"/>
                <a:ea typeface="微软雅黑" panose="020B0503020204020204" pitchFamily="34" charset="-122"/>
              </a:rPr>
              <a:t>配置</a:t>
            </a:r>
            <a:r>
              <a:rPr lang="en-US" altLang="zh-CN" sz="1600" dirty="0">
                <a:latin typeface="微软雅黑" panose="020B0503020204020204" pitchFamily="34" charset="-122"/>
                <a:ea typeface="微软雅黑" panose="020B0503020204020204" pitchFamily="34" charset="-122"/>
              </a:rPr>
              <a:t>GPIOB_MODER</a:t>
            </a:r>
            <a:r>
              <a:rPr lang="zh-CN" altLang="en-US" sz="1600" dirty="0">
                <a:latin typeface="微软雅黑" panose="020B0503020204020204" pitchFamily="34" charset="-122"/>
                <a:ea typeface="微软雅黑" panose="020B0503020204020204" pitchFamily="34" charset="-122"/>
              </a:rPr>
              <a:t>寄存器</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首先需要把</a:t>
            </a:r>
            <a:r>
              <a:rPr lang="en-US" altLang="zh-CN" sz="1600" dirty="0">
                <a:latin typeface="微软雅黑" panose="020B0503020204020204" pitchFamily="34" charset="-122"/>
                <a:ea typeface="微软雅黑" panose="020B0503020204020204" pitchFamily="34" charset="-122"/>
              </a:rPr>
              <a:t>PB12</a:t>
            </a:r>
            <a:r>
              <a:rPr lang="zh-CN" altLang="en-US" sz="1600" dirty="0">
                <a:latin typeface="微软雅黑" panose="020B0503020204020204" pitchFamily="34" charset="-122"/>
                <a:ea typeface="微软雅黑" panose="020B0503020204020204" pitchFamily="34" charset="-122"/>
              </a:rPr>
              <a:t>引脚配置成输出模式，</a:t>
            </a:r>
            <a:r>
              <a:rPr lang="en-US" altLang="zh-CN" sz="1600" dirty="0">
                <a:latin typeface="微软雅黑" panose="020B0503020204020204" pitchFamily="34" charset="-122"/>
                <a:ea typeface="微软雅黑" panose="020B0503020204020204" pitchFamily="34" charset="-122"/>
              </a:rPr>
              <a:t>GPIOB_MODER</a:t>
            </a:r>
            <a:r>
              <a:rPr lang="zh-CN" altLang="en-US" sz="1600" dirty="0">
                <a:latin typeface="微软雅黑" panose="020B0503020204020204" pitchFamily="34" charset="-122"/>
                <a:ea typeface="微软雅黑" panose="020B0503020204020204" pitchFamily="34" charset="-122"/>
              </a:rPr>
              <a:t>寄存器</a:t>
            </a: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可以配置响应的</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引脚，每个</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引脚占用</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个寄存器位，对应</a:t>
            </a:r>
            <a:r>
              <a:rPr lang="en-US" altLang="zh-CN" sz="1600" dirty="0">
                <a:latin typeface="微软雅黑" panose="020B0503020204020204" pitchFamily="34" charset="-122"/>
                <a:ea typeface="微软雅黑" panose="020B0503020204020204" pitchFamily="34" charset="-122"/>
              </a:rPr>
              <a:t>PB12</a:t>
            </a:r>
            <a:r>
              <a:rPr lang="zh-CN" altLang="en-US" sz="1600" dirty="0">
                <a:latin typeface="微软雅黑" panose="020B0503020204020204" pitchFamily="34" charset="-122"/>
                <a:ea typeface="微软雅黑" panose="020B0503020204020204" pitchFamily="34" charset="-122"/>
              </a:rPr>
              <a:t>占该寄存器的</a:t>
            </a:r>
            <a:r>
              <a:rPr lang="en-US" altLang="zh-CN" sz="1600" dirty="0">
                <a:latin typeface="微软雅黑" panose="020B0503020204020204" pitchFamily="34" charset="-122"/>
                <a:ea typeface="微软雅黑" panose="020B0503020204020204" pitchFamily="34" charset="-122"/>
              </a:rPr>
              <a:t>24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25</a:t>
            </a:r>
            <a:r>
              <a:rPr lang="zh-CN" altLang="en-US" sz="1600" dirty="0">
                <a:latin typeface="微软雅黑" panose="020B0503020204020204" pitchFamily="34" charset="-122"/>
                <a:ea typeface="微软雅黑" panose="020B0503020204020204" pitchFamily="34" charset="-122"/>
              </a:rPr>
              <a:t>位，设置成“</a:t>
            </a:r>
            <a:r>
              <a:rPr lang="en-US" altLang="zh-CN" sz="1600" dirty="0">
                <a:latin typeface="微软雅黑" panose="020B0503020204020204" pitchFamily="34" charset="-122"/>
                <a:ea typeface="微软雅黑" panose="020B0503020204020204" pitchFamily="34" charset="-122"/>
              </a:rPr>
              <a:t>01</a:t>
            </a:r>
            <a:r>
              <a:rPr lang="zh-CN" altLang="en-US" sz="1600" dirty="0">
                <a:latin typeface="微软雅黑" panose="020B0503020204020204" pitchFamily="34" charset="-122"/>
                <a:ea typeface="微软雅黑" panose="020B0503020204020204" pitchFamily="34" charset="-122"/>
              </a:rPr>
              <a:t>”时</a:t>
            </a:r>
            <a:r>
              <a:rPr lang="en-US" altLang="zh-CN" sz="1600" dirty="0" err="1">
                <a:latin typeface="微软雅黑" panose="020B0503020204020204" pitchFamily="34" charset="-122"/>
                <a:ea typeface="微软雅黑" panose="020B0503020204020204" pitchFamily="34" charset="-122"/>
              </a:rPr>
              <a:t>GPIOx</a:t>
            </a:r>
            <a:r>
              <a:rPr lang="zh-CN" altLang="en-US" sz="1600" dirty="0">
                <a:latin typeface="微软雅黑" panose="020B0503020204020204" pitchFamily="34" charset="-122"/>
                <a:ea typeface="微软雅黑" panose="020B0503020204020204" pitchFamily="34" charset="-122"/>
              </a:rPr>
              <a:t>为输出模式。</a:t>
            </a:r>
          </a:p>
        </p:txBody>
      </p:sp>
      <p:sp>
        <p:nvSpPr>
          <p:cNvPr id="24" name="文本框 23"/>
          <p:cNvSpPr txBox="1"/>
          <p:nvPr/>
        </p:nvSpPr>
        <p:spPr>
          <a:xfrm>
            <a:off x="960878" y="2258541"/>
            <a:ext cx="7380600" cy="830997"/>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2)</a:t>
            </a:r>
            <a:r>
              <a:rPr lang="zh-CN" altLang="en-US" sz="1600" dirty="0">
                <a:latin typeface="微软雅黑" panose="020B0503020204020204" pitchFamily="34" charset="-122"/>
                <a:ea typeface="微软雅黑" panose="020B0503020204020204" pitchFamily="34" charset="-122"/>
              </a:rPr>
              <a:t>配置</a:t>
            </a:r>
            <a:r>
              <a:rPr lang="en-US" altLang="zh-CN" sz="1600" dirty="0">
                <a:latin typeface="微软雅黑" panose="020B0503020204020204" pitchFamily="34" charset="-122"/>
                <a:ea typeface="微软雅黑" panose="020B0503020204020204" pitchFamily="34" charset="-122"/>
              </a:rPr>
              <a:t>GPIOB_OTYPER</a:t>
            </a:r>
            <a:r>
              <a:rPr lang="zh-CN" altLang="en-US" sz="1600" dirty="0">
                <a:latin typeface="微软雅黑" panose="020B0503020204020204" pitchFamily="34" charset="-122"/>
                <a:ea typeface="微软雅黑" panose="020B0503020204020204" pitchFamily="34" charset="-122"/>
              </a:rPr>
              <a:t>寄存器</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在配置</a:t>
            </a:r>
            <a:r>
              <a:rPr lang="en-US" altLang="zh-CN" sz="1600" dirty="0">
                <a:latin typeface="微软雅黑" panose="020B0503020204020204" pitchFamily="34" charset="-122"/>
                <a:ea typeface="微软雅黑" panose="020B0503020204020204" pitchFamily="34" charset="-122"/>
              </a:rPr>
              <a:t>PB12</a:t>
            </a:r>
            <a:r>
              <a:rPr lang="zh-CN" altLang="en-US" sz="1600" dirty="0">
                <a:latin typeface="微软雅黑" panose="020B0503020204020204" pitchFamily="34" charset="-122"/>
                <a:ea typeface="微软雅黑" panose="020B0503020204020204" pitchFamily="34" charset="-122"/>
              </a:rPr>
              <a:t>为输出模式之后，需要设置输出的类型，这里使用推挽输出类型，即设置</a:t>
            </a:r>
            <a:r>
              <a:rPr lang="en-US" altLang="zh-CN" sz="1600" dirty="0">
                <a:latin typeface="微软雅黑" panose="020B0503020204020204" pitchFamily="34" charset="-122"/>
                <a:ea typeface="微软雅黑" panose="020B0503020204020204" pitchFamily="34" charset="-122"/>
              </a:rPr>
              <a:t>OTYPER12</a:t>
            </a:r>
            <a:r>
              <a:rPr lang="zh-CN" altLang="en-US" sz="1600" dirty="0">
                <a:latin typeface="微软雅黑" panose="020B0503020204020204" pitchFamily="34" charset="-122"/>
                <a:ea typeface="微软雅黑" panose="020B0503020204020204" pitchFamily="34" charset="-122"/>
              </a:rPr>
              <a:t>寄存器位，该位为</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时引脚即为推免模式。</a:t>
            </a:r>
          </a:p>
        </p:txBody>
      </p:sp>
      <p:pic>
        <p:nvPicPr>
          <p:cNvPr id="25" name="图片 24"/>
          <p:cNvPicPr>
            <a:picLocks noChangeAspect="1"/>
          </p:cNvPicPr>
          <p:nvPr/>
        </p:nvPicPr>
        <p:blipFill rotWithShape="1">
          <a:blip r:embed="rId4"/>
          <a:srcRect l="5795" t="65315" r="5156"/>
          <a:stretch/>
        </p:blipFill>
        <p:spPr>
          <a:xfrm>
            <a:off x="1383089" y="5355645"/>
            <a:ext cx="6276622" cy="660753"/>
          </a:xfrm>
          <a:prstGeom prst="rect">
            <a:avLst/>
          </a:prstGeom>
        </p:spPr>
      </p:pic>
      <p:sp>
        <p:nvSpPr>
          <p:cNvPr id="26" name="文本框 25"/>
          <p:cNvSpPr txBox="1"/>
          <p:nvPr/>
        </p:nvSpPr>
        <p:spPr>
          <a:xfrm>
            <a:off x="960878" y="4086319"/>
            <a:ext cx="7380600" cy="1077218"/>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3)</a:t>
            </a:r>
            <a:r>
              <a:rPr lang="zh-CN" altLang="en-US" sz="1600" dirty="0">
                <a:latin typeface="微软雅黑" panose="020B0503020204020204" pitchFamily="34" charset="-122"/>
                <a:ea typeface="微软雅黑" panose="020B0503020204020204" pitchFamily="34" charset="-122"/>
              </a:rPr>
              <a:t>配置</a:t>
            </a:r>
            <a:r>
              <a:rPr lang="en-US" altLang="zh-CN" sz="1600" dirty="0">
                <a:latin typeface="微软雅黑" panose="020B0503020204020204" pitchFamily="34" charset="-122"/>
                <a:ea typeface="微软雅黑" panose="020B0503020204020204" pitchFamily="34" charset="-122"/>
              </a:rPr>
              <a:t>GPIOB_OSPEEDR</a:t>
            </a:r>
            <a:r>
              <a:rPr lang="zh-CN" altLang="en-US" sz="1600" dirty="0">
                <a:latin typeface="微软雅黑" panose="020B0503020204020204" pitchFamily="34" charset="-122"/>
                <a:ea typeface="微软雅黑" panose="020B0503020204020204" pitchFamily="34" charset="-122"/>
              </a:rPr>
              <a:t>寄存器</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在配置</a:t>
            </a:r>
            <a:r>
              <a:rPr lang="en-US" altLang="zh-CN" sz="1600" dirty="0">
                <a:latin typeface="微软雅黑" panose="020B0503020204020204" pitchFamily="34" charset="-122"/>
                <a:ea typeface="微软雅黑" panose="020B0503020204020204" pitchFamily="34" charset="-122"/>
              </a:rPr>
              <a:t>PB12</a:t>
            </a:r>
            <a:r>
              <a:rPr lang="zh-CN" altLang="en-US" sz="1600" dirty="0">
                <a:latin typeface="微软雅黑" panose="020B0503020204020204" pitchFamily="34" charset="-122"/>
                <a:ea typeface="微软雅黑" panose="020B0503020204020204" pitchFamily="34" charset="-122"/>
              </a:rPr>
              <a:t>为输出模式之后，接着需要设置引脚的输出速度，因为</a:t>
            </a:r>
            <a:r>
              <a:rPr lang="en-US" altLang="zh-CN" sz="1600" dirty="0">
                <a:latin typeface="微软雅黑" panose="020B0503020204020204" pitchFamily="34" charset="-122"/>
                <a:ea typeface="微软雅黑" panose="020B0503020204020204" pitchFamily="34" charset="-122"/>
              </a:rPr>
              <a:t>LED</a:t>
            </a:r>
            <a:r>
              <a:rPr lang="zh-CN" altLang="en-US" sz="1600" dirty="0">
                <a:latin typeface="微软雅黑" panose="020B0503020204020204" pitchFamily="34" charset="-122"/>
                <a:ea typeface="微软雅黑" panose="020B0503020204020204" pitchFamily="34" charset="-122"/>
              </a:rPr>
              <a:t>的点亮对于电平速度没有特殊需求，所以可以任意设置。配置</a:t>
            </a:r>
            <a:r>
              <a:rPr lang="en-US" altLang="zh-CN" sz="1600" dirty="0">
                <a:latin typeface="微软雅黑" panose="020B0503020204020204" pitchFamily="34" charset="-122"/>
                <a:ea typeface="微软雅黑" panose="020B0503020204020204" pitchFamily="34" charset="-122"/>
              </a:rPr>
              <a:t>OSPEEDR</a:t>
            </a:r>
            <a:r>
              <a:rPr lang="zh-CN" altLang="en-US" sz="1600" dirty="0">
                <a:latin typeface="微软雅黑" panose="020B0503020204020204" pitchFamily="34" charset="-122"/>
                <a:ea typeface="微软雅黑" panose="020B0503020204020204" pitchFamily="34" charset="-122"/>
              </a:rPr>
              <a:t>寄存器的</a:t>
            </a:r>
            <a:r>
              <a:rPr lang="en-US" altLang="zh-CN" sz="1600" dirty="0">
                <a:latin typeface="微软雅黑" panose="020B0503020204020204" pitchFamily="34" charset="-122"/>
                <a:ea typeface="微软雅黑" panose="020B0503020204020204" pitchFamily="34" charset="-122"/>
              </a:rPr>
              <a:t>OSPEEDR 24</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25</a:t>
            </a:r>
            <a:r>
              <a:rPr lang="zh-CN" altLang="en-US" sz="1600" dirty="0">
                <a:latin typeface="微软雅黑" panose="020B0503020204020204" pitchFamily="34" charset="-122"/>
                <a:ea typeface="微软雅黑" panose="020B0503020204020204" pitchFamily="34" charset="-122"/>
              </a:rPr>
              <a:t>位，这里设置位</a:t>
            </a:r>
            <a:r>
              <a:rPr lang="en-US" altLang="zh-CN" sz="1600" dirty="0">
                <a:latin typeface="微软雅黑" panose="020B0503020204020204" pitchFamily="34" charset="-122"/>
                <a:ea typeface="微软雅黑" panose="020B0503020204020204" pitchFamily="34" charset="-122"/>
              </a:rPr>
              <a:t>00</a:t>
            </a:r>
            <a:r>
              <a:rPr lang="zh-CN" altLang="en-US" sz="1600" dirty="0">
                <a:latin typeface="微软雅黑" panose="020B0503020204020204" pitchFamily="34" charset="-122"/>
                <a:ea typeface="微软雅黑" panose="020B0503020204020204" pitchFamily="34" charset="-122"/>
              </a:rPr>
              <a:t>，即</a:t>
            </a:r>
            <a:r>
              <a:rPr lang="en-US" altLang="zh-CN" sz="1600" dirty="0">
                <a:latin typeface="微软雅黑" panose="020B0503020204020204" pitchFamily="34" charset="-122"/>
                <a:ea typeface="微软雅黑" panose="020B0503020204020204" pitchFamily="34" charset="-122"/>
              </a:rPr>
              <a:t>PB12</a:t>
            </a:r>
            <a:r>
              <a:rPr lang="zh-CN" altLang="en-US" sz="1600" dirty="0">
                <a:latin typeface="微软雅黑" panose="020B0503020204020204" pitchFamily="34" charset="-122"/>
                <a:ea typeface="微软雅黑" panose="020B0503020204020204" pitchFamily="34" charset="-122"/>
              </a:rPr>
              <a:t>的输出速度位</a:t>
            </a:r>
            <a:r>
              <a:rPr lang="en-US" altLang="zh-CN" sz="1600" dirty="0">
                <a:latin typeface="微软雅黑" panose="020B0503020204020204" pitchFamily="34" charset="-122"/>
                <a:ea typeface="微软雅黑" panose="020B0503020204020204" pitchFamily="34" charset="-122"/>
              </a:rPr>
              <a:t>2MHz</a:t>
            </a:r>
            <a:r>
              <a:rPr lang="zh-CN" altLang="en-US" sz="1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19481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6603" t="62306" r="6535"/>
          <a:stretch/>
        </p:blipFill>
        <p:spPr>
          <a:xfrm>
            <a:off x="1463760" y="1426174"/>
            <a:ext cx="6287911" cy="689336"/>
          </a:xfrm>
          <a:prstGeom prst="rect">
            <a:avLst/>
          </a:prstGeom>
        </p:spPr>
      </p:pic>
      <p:pic>
        <p:nvPicPr>
          <p:cNvPr id="7" name="图片 6"/>
          <p:cNvPicPr>
            <a:picLocks noChangeAspect="1"/>
          </p:cNvPicPr>
          <p:nvPr/>
        </p:nvPicPr>
        <p:blipFill rotWithShape="1">
          <a:blip r:embed="rId3"/>
          <a:srcRect l="4969" t="64530" r="5541"/>
          <a:stretch/>
        </p:blipFill>
        <p:spPr>
          <a:xfrm>
            <a:off x="1452470" y="3623038"/>
            <a:ext cx="6299201" cy="662184"/>
          </a:xfrm>
          <a:prstGeom prst="rect">
            <a:avLst/>
          </a:prstGeom>
        </p:spPr>
      </p:pic>
      <p:sp>
        <p:nvSpPr>
          <p:cNvPr id="9" name="文本框 8"/>
          <p:cNvSpPr txBox="1"/>
          <p:nvPr/>
        </p:nvSpPr>
        <p:spPr>
          <a:xfrm>
            <a:off x="917416" y="348956"/>
            <a:ext cx="7380600" cy="1323439"/>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4)</a:t>
            </a:r>
            <a:r>
              <a:rPr lang="zh-CN" altLang="en-US" sz="1600" dirty="0">
                <a:latin typeface="微软雅黑" panose="020B0503020204020204" pitchFamily="34" charset="-122"/>
                <a:ea typeface="微软雅黑" panose="020B0503020204020204" pitchFamily="34" charset="-122"/>
              </a:rPr>
              <a:t>配置</a:t>
            </a:r>
            <a:r>
              <a:rPr lang="en-US" altLang="zh-CN" sz="1600" dirty="0">
                <a:latin typeface="微软雅黑" panose="020B0503020204020204" pitchFamily="34" charset="-122"/>
                <a:ea typeface="微软雅黑" panose="020B0503020204020204" pitchFamily="34" charset="-122"/>
              </a:rPr>
              <a:t>GPIOB_PUPDR</a:t>
            </a:r>
            <a:r>
              <a:rPr lang="zh-CN" altLang="en-US" sz="1600" dirty="0">
                <a:latin typeface="微软雅黑" panose="020B0503020204020204" pitchFamily="34" charset="-122"/>
                <a:ea typeface="微软雅黑" panose="020B0503020204020204" pitchFamily="34" charset="-122"/>
              </a:rPr>
              <a:t>寄存器</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在输出模式和速度设置完成之后，需要打开引脚，</a:t>
            </a:r>
            <a:r>
              <a:rPr lang="en-US" altLang="zh-CN" sz="1600" dirty="0">
                <a:latin typeface="微软雅黑" panose="020B0503020204020204" pitchFamily="34" charset="-122"/>
                <a:ea typeface="微软雅黑" panose="020B0503020204020204" pitchFamily="34" charset="-122"/>
              </a:rPr>
              <a:t>STM32</a:t>
            </a:r>
            <a:r>
              <a:rPr lang="zh-CN" altLang="en-US" sz="1600" dirty="0">
                <a:latin typeface="微软雅黑" panose="020B0503020204020204" pitchFamily="34" charset="-122"/>
                <a:ea typeface="微软雅黑" panose="020B0503020204020204" pitchFamily="34" charset="-122"/>
              </a:rPr>
              <a:t>大部分引脚在未配置时均为低电平 状态，这点也体现了</a:t>
            </a:r>
            <a:r>
              <a:rPr lang="en-US" altLang="zh-CN" sz="1600" dirty="0">
                <a:latin typeface="微软雅黑" panose="020B0503020204020204" pitchFamily="34" charset="-122"/>
                <a:ea typeface="微软雅黑" panose="020B0503020204020204" pitchFamily="34" charset="-122"/>
              </a:rPr>
              <a:t>STM32</a:t>
            </a:r>
            <a:r>
              <a:rPr lang="zh-CN" altLang="en-US" sz="1600" dirty="0">
                <a:latin typeface="微软雅黑" panose="020B0503020204020204" pitchFamily="34" charset="-122"/>
                <a:ea typeface="微软雅黑" panose="020B0503020204020204" pitchFamily="34" charset="-122"/>
              </a:rPr>
              <a:t>微控制器低功耗的特点。配置</a:t>
            </a:r>
            <a:r>
              <a:rPr lang="en-US" altLang="zh-CN" sz="1600" dirty="0">
                <a:latin typeface="微软雅黑" panose="020B0503020204020204" pitchFamily="34" charset="-122"/>
                <a:ea typeface="微软雅黑" panose="020B0503020204020204" pitchFamily="34" charset="-122"/>
              </a:rPr>
              <a:t>PB12</a:t>
            </a:r>
            <a:r>
              <a:rPr lang="zh-CN" altLang="en-US" sz="1600" dirty="0">
                <a:latin typeface="微软雅黑" panose="020B0503020204020204" pitchFamily="34" charset="-122"/>
                <a:ea typeface="微软雅黑" panose="020B0503020204020204" pitchFamily="34" charset="-122"/>
              </a:rPr>
              <a:t>为上拉模式，即把</a:t>
            </a:r>
            <a:r>
              <a:rPr lang="en-US" altLang="zh-CN" sz="1600" dirty="0">
                <a:latin typeface="微软雅黑" panose="020B0503020204020204" pitchFamily="34" charset="-122"/>
                <a:ea typeface="微软雅黑" panose="020B0503020204020204" pitchFamily="34" charset="-122"/>
              </a:rPr>
              <a:t>PUPDR</a:t>
            </a:r>
            <a:r>
              <a:rPr lang="zh-CN" altLang="en-US" sz="1600" dirty="0">
                <a:latin typeface="微软雅黑" panose="020B0503020204020204" pitchFamily="34" charset="-122"/>
                <a:ea typeface="微软雅黑" panose="020B0503020204020204" pitchFamily="34" charset="-122"/>
              </a:rPr>
              <a:t>寄存器的</a:t>
            </a:r>
            <a:r>
              <a:rPr lang="en-US" altLang="zh-CN" sz="1600" dirty="0">
                <a:latin typeface="微软雅黑" panose="020B0503020204020204" pitchFamily="34" charset="-122"/>
                <a:ea typeface="微软雅黑" panose="020B0503020204020204" pitchFamily="34" charset="-122"/>
              </a:rPr>
              <a:t>PUPDR 24</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25</a:t>
            </a:r>
            <a:r>
              <a:rPr lang="zh-CN" altLang="en-US" sz="1600" dirty="0">
                <a:latin typeface="微软雅黑" panose="020B0503020204020204" pitchFamily="34" charset="-122"/>
                <a:ea typeface="微软雅黑" panose="020B0503020204020204" pitchFamily="34" charset="-122"/>
              </a:rPr>
              <a:t>位，设置为二进制值“</a:t>
            </a:r>
            <a:r>
              <a:rPr lang="en-US" altLang="zh-CN" sz="1600" dirty="0">
                <a:latin typeface="微软雅黑" panose="020B0503020204020204" pitchFamily="34" charset="-122"/>
                <a:ea typeface="微软雅黑" panose="020B0503020204020204" pitchFamily="34" charset="-122"/>
              </a:rPr>
              <a:t>01</a:t>
            </a:r>
            <a:r>
              <a:rPr lang="zh-CN" altLang="en-US" sz="1600" dirty="0">
                <a:latin typeface="微软雅黑" panose="020B0503020204020204" pitchFamily="34" charset="-122"/>
                <a:ea typeface="微软雅黑" panose="020B0503020204020204" pitchFamily="34" charset="-122"/>
              </a:rPr>
              <a:t>”。</a:t>
            </a:r>
          </a:p>
        </p:txBody>
      </p:sp>
      <p:sp>
        <p:nvSpPr>
          <p:cNvPr id="10" name="文本框 9"/>
          <p:cNvSpPr txBox="1"/>
          <p:nvPr/>
        </p:nvSpPr>
        <p:spPr>
          <a:xfrm>
            <a:off x="917416" y="2441619"/>
            <a:ext cx="7380600" cy="1077218"/>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5)</a:t>
            </a:r>
            <a:r>
              <a:rPr lang="zh-CN" altLang="en-US" sz="1600" dirty="0">
                <a:latin typeface="微软雅黑" panose="020B0503020204020204" pitchFamily="34" charset="-122"/>
                <a:ea typeface="微软雅黑" panose="020B0503020204020204" pitchFamily="34" charset="-122"/>
              </a:rPr>
              <a:t>配置</a:t>
            </a:r>
            <a:r>
              <a:rPr lang="en-US" altLang="zh-CN" sz="1600" dirty="0">
                <a:latin typeface="微软雅黑" panose="020B0503020204020204" pitchFamily="34" charset="-122"/>
                <a:ea typeface="微软雅黑" panose="020B0503020204020204" pitchFamily="34" charset="-122"/>
              </a:rPr>
              <a:t>GPIOB_BSRR</a:t>
            </a:r>
            <a:r>
              <a:rPr lang="zh-CN" altLang="en-US" sz="1600" dirty="0">
                <a:latin typeface="微软雅黑" panose="020B0503020204020204" pitchFamily="34" charset="-122"/>
                <a:ea typeface="微软雅黑" panose="020B0503020204020204" pitchFamily="34" charset="-122"/>
              </a:rPr>
              <a:t>寄存器</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该寄存器的高</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位几位</a:t>
            </a:r>
            <a:r>
              <a:rPr lang="en-US" altLang="zh-CN" sz="1600" dirty="0">
                <a:latin typeface="微软雅黑" panose="020B0503020204020204" pitchFamily="34" charset="-122"/>
                <a:ea typeface="微软雅黑" panose="020B0503020204020204" pitchFamily="34" charset="-122"/>
              </a:rPr>
              <a:t>BR</a:t>
            </a:r>
            <a:r>
              <a:rPr lang="zh-CN" altLang="en-US" sz="1600" dirty="0">
                <a:latin typeface="微软雅黑" panose="020B0503020204020204" pitchFamily="34" charset="-122"/>
                <a:ea typeface="微软雅黑" panose="020B0503020204020204" pitchFamily="34" charset="-122"/>
              </a:rPr>
              <a:t>，复位响应的端口；低</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位记为</a:t>
            </a:r>
            <a:r>
              <a:rPr lang="en-US" altLang="zh-CN" sz="1600" dirty="0">
                <a:latin typeface="微软雅黑" panose="020B0503020204020204" pitchFamily="34" charset="-122"/>
                <a:ea typeface="微软雅黑" panose="020B0503020204020204" pitchFamily="34" charset="-122"/>
              </a:rPr>
              <a:t>BS</a:t>
            </a:r>
            <a:r>
              <a:rPr lang="zh-CN" altLang="en-US" sz="1600" dirty="0">
                <a:latin typeface="微软雅黑" panose="020B0503020204020204" pitchFamily="34" charset="-122"/>
                <a:ea typeface="微软雅黑" panose="020B0503020204020204" pitchFamily="34" charset="-122"/>
              </a:rPr>
              <a:t>，置位相应的端口。前面已经设置</a:t>
            </a:r>
            <a:r>
              <a:rPr lang="en-US" altLang="zh-CN" sz="1600" dirty="0">
                <a:latin typeface="微软雅黑" panose="020B0503020204020204" pitchFamily="34" charset="-122"/>
                <a:ea typeface="微软雅黑" panose="020B0503020204020204" pitchFamily="34" charset="-122"/>
              </a:rPr>
              <a:t>PB12</a:t>
            </a:r>
            <a:r>
              <a:rPr lang="zh-CN" altLang="en-US" sz="1600" dirty="0">
                <a:latin typeface="微软雅黑" panose="020B0503020204020204" pitchFamily="34" charset="-122"/>
                <a:ea typeface="微软雅黑" panose="020B0503020204020204" pitchFamily="34" charset="-122"/>
              </a:rPr>
              <a:t>为输出模式，需要将</a:t>
            </a:r>
            <a:r>
              <a:rPr lang="en-US" altLang="zh-CN" sz="1600" dirty="0">
                <a:latin typeface="微软雅黑" panose="020B0503020204020204" pitchFamily="34" charset="-122"/>
                <a:ea typeface="微软雅黑" panose="020B0503020204020204" pitchFamily="34" charset="-122"/>
              </a:rPr>
              <a:t>PB12</a:t>
            </a:r>
            <a:r>
              <a:rPr lang="zh-CN" altLang="en-US" sz="1600" dirty="0">
                <a:latin typeface="微软雅黑" panose="020B0503020204020204" pitchFamily="34" charset="-122"/>
                <a:ea typeface="微软雅黑" panose="020B0503020204020204" pitchFamily="34" charset="-122"/>
              </a:rPr>
              <a:t>设置为高电平，相应的</a:t>
            </a:r>
            <a:r>
              <a:rPr lang="en-US" altLang="zh-CN" sz="1600" dirty="0">
                <a:latin typeface="微软雅黑" panose="020B0503020204020204" pitchFamily="34" charset="-122"/>
                <a:ea typeface="微软雅黑" panose="020B0503020204020204" pitchFamily="34" charset="-122"/>
              </a:rPr>
              <a:t>BR12</a:t>
            </a:r>
            <a:r>
              <a:rPr lang="zh-CN" altLang="en-US" sz="1600" dirty="0">
                <a:latin typeface="微软雅黑" panose="020B0503020204020204" pitchFamily="34" charset="-122"/>
                <a:ea typeface="微软雅黑" panose="020B0503020204020204" pitchFamily="34" charset="-122"/>
              </a:rPr>
              <a:t>设置为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PB12</a:t>
            </a:r>
            <a:r>
              <a:rPr lang="zh-CN" altLang="en-US" sz="1600" dirty="0">
                <a:latin typeface="微软雅黑" panose="020B0503020204020204" pitchFamily="34" charset="-122"/>
                <a:ea typeface="微软雅黑" panose="020B0503020204020204" pitchFamily="34" charset="-122"/>
              </a:rPr>
              <a:t>低电平，从而点亮</a:t>
            </a:r>
            <a:r>
              <a:rPr lang="en-US" altLang="zh-CN" sz="1600" dirty="0">
                <a:latin typeface="微软雅黑" panose="020B0503020204020204" pitchFamily="34" charset="-122"/>
                <a:ea typeface="微软雅黑" panose="020B0503020204020204" pitchFamily="34" charset="-122"/>
              </a:rPr>
              <a:t>LED</a:t>
            </a:r>
            <a:r>
              <a:rPr lang="zh-CN" altLang="en-US" sz="1600" dirty="0">
                <a:latin typeface="微软雅黑" panose="020B0503020204020204" pitchFamily="34" charset="-122"/>
                <a:ea typeface="微软雅黑" panose="020B0503020204020204" pitchFamily="34" charset="-122"/>
              </a:rPr>
              <a:t>灯。</a:t>
            </a:r>
            <a:endParaRPr lang="en-US" altLang="zh-CN" sz="16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4"/>
          <a:srcRect l="5730" t="59797" r="7649" b="1971"/>
          <a:stretch/>
        </p:blipFill>
        <p:spPr>
          <a:xfrm>
            <a:off x="1481710" y="5740679"/>
            <a:ext cx="6254044" cy="451557"/>
          </a:xfrm>
          <a:prstGeom prst="rect">
            <a:avLst/>
          </a:prstGeom>
        </p:spPr>
      </p:pic>
      <p:sp>
        <p:nvSpPr>
          <p:cNvPr id="12" name="文本框 11"/>
          <p:cNvSpPr txBox="1"/>
          <p:nvPr/>
        </p:nvSpPr>
        <p:spPr>
          <a:xfrm>
            <a:off x="1033425" y="4687688"/>
            <a:ext cx="7137289" cy="830997"/>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6)</a:t>
            </a:r>
            <a:r>
              <a:rPr lang="zh-CN" altLang="en-US" sz="1600" dirty="0">
                <a:latin typeface="微软雅黑" panose="020B0503020204020204" pitchFamily="34" charset="-122"/>
                <a:ea typeface="微软雅黑" panose="020B0503020204020204" pitchFamily="34" charset="-122"/>
              </a:rPr>
              <a:t>配置时钟</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GPIO</a:t>
            </a:r>
            <a:r>
              <a:rPr lang="zh-CN" altLang="en-US" sz="1600" dirty="0">
                <a:latin typeface="微软雅黑" panose="020B0503020204020204" pitchFamily="34" charset="-122"/>
                <a:ea typeface="微软雅黑" panose="020B0503020204020204" pitchFamily="34" charset="-122"/>
              </a:rPr>
              <a:t>的相应配置已经完成，需要打开</a:t>
            </a:r>
            <a:r>
              <a:rPr lang="en-US" altLang="zh-CN" sz="1600" dirty="0">
                <a:latin typeface="微软雅黑" panose="020B0503020204020204" pitchFamily="34" charset="-122"/>
                <a:ea typeface="微软雅黑" panose="020B0503020204020204" pitchFamily="34" charset="-122"/>
              </a:rPr>
              <a:t>GPIOB</a:t>
            </a:r>
            <a:r>
              <a:rPr lang="zh-CN" altLang="en-US" sz="1600" dirty="0">
                <a:latin typeface="微软雅黑" panose="020B0503020204020204" pitchFamily="34" charset="-122"/>
                <a:ea typeface="微软雅黑" panose="020B0503020204020204" pitchFamily="34" charset="-122"/>
              </a:rPr>
              <a:t>的时钟。</a:t>
            </a:r>
            <a:r>
              <a:rPr lang="en-US" altLang="zh-CN" sz="1600" dirty="0">
                <a:latin typeface="微软雅黑" panose="020B0503020204020204" pitchFamily="34" charset="-122"/>
                <a:ea typeface="微软雅黑" panose="020B0503020204020204" pitchFamily="34" charset="-122"/>
              </a:rPr>
              <a:t>GPIOA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GPIOB</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，分别设置寄存器</a:t>
            </a:r>
            <a:r>
              <a:rPr lang="en-US" altLang="zh-CN" sz="1600" dirty="0">
                <a:latin typeface="微软雅黑" panose="020B0503020204020204" pitchFamily="34" charset="-122"/>
                <a:ea typeface="微软雅黑" panose="020B0503020204020204" pitchFamily="34" charset="-122"/>
              </a:rPr>
              <a:t>RCC_AHB1ENR</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位，</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位，</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，开启</a:t>
            </a:r>
            <a:r>
              <a:rPr lang="en-US" altLang="zh-CN" sz="1600" dirty="0">
                <a:latin typeface="微软雅黑" panose="020B0503020204020204" pitchFamily="34" charset="-122"/>
                <a:ea typeface="微软雅黑" panose="020B0503020204020204" pitchFamily="34" charset="-122"/>
              </a:rPr>
              <a:t>GPIOB</a:t>
            </a:r>
            <a:r>
              <a:rPr lang="zh-CN" altLang="en-US" sz="1600" dirty="0">
                <a:latin typeface="微软雅黑" panose="020B0503020204020204" pitchFamily="34" charset="-122"/>
                <a:ea typeface="微软雅黑" panose="020B0503020204020204" pitchFamily="34" charset="-122"/>
              </a:rPr>
              <a:t>端口的时钟。</a:t>
            </a:r>
          </a:p>
        </p:txBody>
      </p:sp>
    </p:spTree>
    <p:extLst>
      <p:ext uri="{BB962C8B-B14F-4D97-AF65-F5344CB8AC3E}">
        <p14:creationId xmlns:p14="http://schemas.microsoft.com/office/powerpoint/2010/main" val="1581818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8610" y="610925"/>
            <a:ext cx="8302136" cy="1569660"/>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芯片</a:t>
            </a:r>
            <a:r>
              <a:rPr lang="en-US" altLang="zh-CN" sz="1600" dirty="0">
                <a:latin typeface="微软雅黑" panose="020B0503020204020204" pitchFamily="34" charset="-122"/>
                <a:ea typeface="微软雅黑" panose="020B0503020204020204" pitchFamily="34" charset="-122"/>
              </a:rPr>
              <a:t>STM32F407VGT6</a:t>
            </a:r>
            <a:r>
              <a:rPr lang="zh-CN" altLang="en-US" sz="1600" dirty="0">
                <a:latin typeface="微软雅黑" panose="020B0503020204020204" pitchFamily="34" charset="-122"/>
                <a:ea typeface="微软雅黑" panose="020B0503020204020204" pitchFamily="34" charset="-122"/>
              </a:rPr>
              <a:t>有内置的</a:t>
            </a:r>
            <a:r>
              <a:rPr lang="en-US" altLang="zh-CN" sz="1600" dirty="0">
                <a:latin typeface="微软雅黑" panose="020B0503020204020204" pitchFamily="34" charset="-122"/>
                <a:ea typeface="微软雅黑" panose="020B0503020204020204" pitchFamily="34" charset="-122"/>
              </a:rPr>
              <a:t>USART</a:t>
            </a:r>
            <a:r>
              <a:rPr lang="zh-CN" altLang="en-US" sz="1600" dirty="0">
                <a:latin typeface="微软雅黑" panose="020B0503020204020204" pitchFamily="34" charset="-122"/>
                <a:ea typeface="微软雅黑" panose="020B0503020204020204" pitchFamily="34" charset="-122"/>
              </a:rPr>
              <a:t>，可以完成器件之间通信。在该通信工程里，需要创建三个文件，分别</a:t>
            </a:r>
            <a:r>
              <a:rPr lang="en-US" altLang="zh-CN" sz="1600" dirty="0" err="1">
                <a:latin typeface="微软雅黑" panose="020B0503020204020204" pitchFamily="34" charset="-122"/>
                <a:ea typeface="微软雅黑" panose="020B0503020204020204" pitchFamily="34" charset="-122"/>
              </a:rPr>
              <a:t>usart.h</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usart.c</a:t>
            </a:r>
            <a:r>
              <a:rPr lang="zh-CN" altLang="en-US" sz="1600" dirty="0">
                <a:latin typeface="微软雅黑" panose="020B0503020204020204" pitchFamily="34" charset="-122"/>
                <a:ea typeface="微软雅黑" panose="020B0503020204020204" pitchFamily="34" charset="-122"/>
              </a:rPr>
              <a:t>以及</a:t>
            </a:r>
            <a:r>
              <a:rPr lang="en-US" altLang="zh-CN" sz="1600" dirty="0" err="1">
                <a:latin typeface="微软雅黑" panose="020B0503020204020204" pitchFamily="34" charset="-122"/>
                <a:ea typeface="微软雅黑" panose="020B0503020204020204" pitchFamily="34" charset="-122"/>
              </a:rPr>
              <a:t>main.c</a:t>
            </a:r>
            <a:r>
              <a:rPr lang="zh-CN" altLang="en-US" sz="1600" dirty="0">
                <a:latin typeface="微软雅黑" panose="020B0503020204020204" pitchFamily="34" charset="-122"/>
                <a:ea typeface="微软雅黑" panose="020B0503020204020204" pitchFamily="34" charset="-122"/>
              </a:rPr>
              <a:t>，并且在文件</a:t>
            </a:r>
            <a:r>
              <a:rPr lang="en-US" altLang="zh-CN" sz="1600" dirty="0">
                <a:latin typeface="微软雅黑" panose="020B0503020204020204" pitchFamily="34" charset="-122"/>
                <a:ea typeface="微软雅黑" panose="020B0503020204020204" pitchFamily="34" charset="-122"/>
              </a:rPr>
              <a:t>stm32f4xx_it.c</a:t>
            </a:r>
            <a:r>
              <a:rPr lang="zh-CN" altLang="en-US" sz="1600" dirty="0">
                <a:latin typeface="微软雅黑" panose="020B0503020204020204" pitchFamily="34" charset="-122"/>
                <a:ea typeface="微软雅黑" panose="020B0503020204020204" pitchFamily="34" charset="-122"/>
              </a:rPr>
              <a:t>中添加中端服务子例程。</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使用</a:t>
            </a:r>
            <a:r>
              <a:rPr lang="en-US" altLang="zh-CN" sz="1600" dirty="0">
                <a:latin typeface="微软雅黑" panose="020B0503020204020204" pitchFamily="34" charset="-122"/>
                <a:ea typeface="微软雅黑" panose="020B0503020204020204" pitchFamily="34" charset="-122"/>
              </a:rPr>
              <a:t>STM32F407VGT6</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GPIO PA9</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PA10</a:t>
            </a:r>
            <a:r>
              <a:rPr lang="zh-CN" altLang="en-US" sz="1600" dirty="0">
                <a:latin typeface="微软雅黑" panose="020B0503020204020204" pitchFamily="34" charset="-122"/>
                <a:ea typeface="微软雅黑" panose="020B0503020204020204" pitchFamily="34" charset="-122"/>
              </a:rPr>
              <a:t>作为</a:t>
            </a:r>
            <a:r>
              <a:rPr lang="en-US" altLang="zh-CN" sz="1600" dirty="0">
                <a:latin typeface="微软雅黑" panose="020B0503020204020204" pitchFamily="34" charset="-122"/>
                <a:ea typeface="微软雅黑" panose="020B0503020204020204" pitchFamily="34" charset="-122"/>
              </a:rPr>
              <a:t>USART</a:t>
            </a:r>
            <a:r>
              <a:rPr lang="zh-CN" altLang="en-US" sz="1600" dirty="0">
                <a:latin typeface="微软雅黑" panose="020B0503020204020204" pitchFamily="34" charset="-122"/>
                <a:ea typeface="微软雅黑" panose="020B0503020204020204" pitchFamily="34" charset="-122"/>
              </a:rPr>
              <a:t>通信的发送和接收口，串口名称为</a:t>
            </a:r>
            <a:r>
              <a:rPr lang="en-US" altLang="zh-CN" sz="1600" dirty="0">
                <a:latin typeface="微软雅黑" panose="020B0503020204020204" pitchFamily="34" charset="-122"/>
                <a:ea typeface="微软雅黑" panose="020B0503020204020204" pitchFamily="34" charset="-122"/>
              </a:rPr>
              <a:t>USART1</a:t>
            </a:r>
            <a:r>
              <a:rPr lang="zh-CN" altLang="en-US" sz="1600" dirty="0">
                <a:latin typeface="微软雅黑" panose="020B0503020204020204" pitchFamily="34" charset="-122"/>
                <a:ea typeface="微软雅黑" panose="020B0503020204020204" pitchFamily="34" charset="-122"/>
              </a:rPr>
              <a:t>，时钟为</a:t>
            </a:r>
            <a:r>
              <a:rPr lang="en-US" altLang="zh-CN" sz="1600" dirty="0">
                <a:latin typeface="微软雅黑" panose="020B0503020204020204" pitchFamily="34" charset="-122"/>
                <a:ea typeface="微软雅黑" panose="020B0503020204020204" pitchFamily="34" charset="-122"/>
              </a:rPr>
              <a:t>APB2</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1</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usart.h</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文件</a:t>
            </a:r>
            <a:r>
              <a:rPr lang="en-US"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sp>
        <p:nvSpPr>
          <p:cNvPr id="2" name="矩形 1"/>
          <p:cNvSpPr/>
          <p:nvPr/>
        </p:nvSpPr>
        <p:spPr>
          <a:xfrm>
            <a:off x="368610" y="149260"/>
            <a:ext cx="3277885"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2.USART</a:t>
            </a:r>
            <a:r>
              <a:rPr lang="zh-CN" altLang="en-US" sz="2400" dirty="0">
                <a:latin typeface="微软雅黑" panose="020B0503020204020204" pitchFamily="34" charset="-122"/>
                <a:ea typeface="微软雅黑" panose="020B0503020204020204" pitchFamily="34" charset="-122"/>
              </a:rPr>
              <a:t>通信程序设计</a:t>
            </a:r>
            <a:endParaRPr lang="en-US" altLang="zh-CN"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987002" y="2180585"/>
            <a:ext cx="5172075" cy="4619625"/>
          </a:xfrm>
          <a:prstGeom prst="rect">
            <a:avLst/>
          </a:prstGeom>
        </p:spPr>
      </p:pic>
    </p:spTree>
    <p:extLst>
      <p:ext uri="{BB962C8B-B14F-4D97-AF65-F5344CB8AC3E}">
        <p14:creationId xmlns:p14="http://schemas.microsoft.com/office/powerpoint/2010/main" val="3685926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98733" y="302755"/>
            <a:ext cx="8708790" cy="5509200"/>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2）usart.c文件</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usart.c是完成对</a:t>
            </a:r>
            <a:r>
              <a:rPr lang="en-US" altLang="zh-CN" sz="1600" dirty="0" err="1">
                <a:latin typeface="微软雅黑" panose="020B0503020204020204" pitchFamily="34" charset="-122"/>
                <a:ea typeface="微软雅黑" panose="020B0503020204020204" pitchFamily="34" charset="-122"/>
              </a:rPr>
              <a:t>usart</a:t>
            </a:r>
            <a:r>
              <a:rPr lang="zh-CN" altLang="en-US" sz="1600" dirty="0">
                <a:latin typeface="微软雅黑" panose="020B0503020204020204" pitchFamily="34" charset="-122"/>
                <a:ea typeface="微软雅黑" panose="020B0503020204020204" pitchFamily="34" charset="-122"/>
              </a:rPr>
              <a:t>.h中声明函数的定义，除此之外，为了方便人机交互，需要对c语言</a:t>
            </a:r>
          </a:p>
          <a:p>
            <a:r>
              <a:rPr lang="zh-CN" altLang="en-US" sz="1600" dirty="0">
                <a:latin typeface="微软雅黑" panose="020B0503020204020204" pitchFamily="34" charset="-122"/>
                <a:ea typeface="微软雅黑" panose="020B0503020204020204" pitchFamily="34" charset="-122"/>
              </a:rPr>
              <a:t>函数库中的输入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输出函数fputc()和fg</a:t>
            </a:r>
            <a:r>
              <a:rPr lang="en-US" altLang="zh-CN" sz="1600" dirty="0" err="1">
                <a:latin typeface="微软雅黑" panose="020B0503020204020204" pitchFamily="34" charset="-122"/>
                <a:ea typeface="微软雅黑" panose="020B0503020204020204" pitchFamily="34" charset="-122"/>
              </a:rPr>
              <a:t>etc</a:t>
            </a:r>
            <a:r>
              <a:rPr lang="zh-CN" altLang="en-US" sz="1600" dirty="0">
                <a:latin typeface="微软雅黑" panose="020B0503020204020204" pitchFamily="34" charset="-122"/>
                <a:ea typeface="微软雅黑" panose="020B0503020204020204" pitchFamily="34" charset="-122"/>
              </a:rPr>
              <a:t>0进行重定向，这样就可以直接使用printf()等c语言标准函数在串口调试助手上显示字符串，具体代码参见附录A</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代码中主要函数如下：</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(l)usa</a:t>
            </a:r>
            <a:r>
              <a:rPr lang="en-US" altLang="zh-CN" sz="1600" dirty="0">
                <a:latin typeface="微软雅黑" panose="020B0503020204020204" pitchFamily="34" charset="-122"/>
                <a:ea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rPr>
              <a:t>tx</a:t>
            </a:r>
            <a:r>
              <a:rPr lang="en-US" altLang="zh-CN" sz="1600" dirty="0">
                <a:latin typeface="微软雅黑" panose="020B0503020204020204" pitchFamily="34" charset="-122"/>
                <a:ea typeface="微软雅黑" panose="020B0503020204020204" pitchFamily="34" charset="-122"/>
              </a:rPr>
              <a:t>_C</a:t>
            </a:r>
            <a:r>
              <a:rPr lang="zh-CN" altLang="en-US" sz="1600" dirty="0">
                <a:latin typeface="微软雅黑" panose="020B0503020204020204" pitchFamily="34" charset="-122"/>
                <a:ea typeface="微软雅黑" panose="020B0503020204020204" pitchFamily="34" charset="-122"/>
              </a:rPr>
              <a:t>onfig()：主要功能是对USART过行配置，包括对引脚复用功能的配置、中断初</a:t>
            </a:r>
          </a:p>
          <a:p>
            <a:r>
              <a:rPr lang="zh-CN" altLang="en-US" sz="1600" dirty="0">
                <a:latin typeface="微软雅黑" panose="020B0503020204020204" pitchFamily="34" charset="-122"/>
                <a:ea typeface="微软雅黑" panose="020B0503020204020204" pitchFamily="34" charset="-122"/>
              </a:rPr>
              <a:t>始化、配置NVIC、配置USART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的参数（波特率、字长、停止位、奇偶校验）等。并使能中</a:t>
            </a:r>
          </a:p>
          <a:p>
            <a:r>
              <a:rPr lang="zh-CN" altLang="en-US" sz="1600" dirty="0">
                <a:latin typeface="微软雅黑" panose="020B0503020204020204" pitchFamily="34" charset="-122"/>
                <a:ea typeface="微软雅黑" panose="020B0503020204020204" pitchFamily="34" charset="-122"/>
              </a:rPr>
              <a:t>斯函数USART</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ITConfig（USARTx，USART</a:t>
            </a:r>
            <a:r>
              <a:rPr lang="en-US" altLang="zh-CN" sz="1600" dirty="0">
                <a:latin typeface="微软雅黑" panose="020B0503020204020204" pitchFamily="34" charset="-122"/>
                <a:ea typeface="微软雅黑" panose="020B0503020204020204" pitchFamily="34" charset="-122"/>
              </a:rPr>
              <a:t>_I</a:t>
            </a:r>
            <a:r>
              <a:rPr lang="zh-CN" altLang="en-US" sz="1600" dirty="0">
                <a:latin typeface="微软雅黑" panose="020B0503020204020204" pitchFamily="34" charset="-122"/>
                <a:ea typeface="微软雅黑" panose="020B0503020204020204" pitchFamily="34" charset="-122"/>
              </a:rPr>
              <a:t>T</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RXNE，ENABLE）中的参数，最后启动串口，完成对USART的配置。</a:t>
            </a:r>
            <a:endParaRPr lang="en-US" altLang="zh-CN"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(2)</a:t>
            </a:r>
            <a:r>
              <a:rPr lang="zh-CN" altLang="en-US" sz="1600" dirty="0">
                <a:latin typeface="微软雅黑" panose="020B0503020204020204" pitchFamily="34" charset="-122"/>
                <a:ea typeface="微软雅黑" panose="020B0503020204020204" pitchFamily="34" charset="-122"/>
              </a:rPr>
              <a:t>send</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bit()：函数主要功能是完成一个字符的发送，可以使用固件库stm32f4xxx-usa</a:t>
            </a:r>
            <a:r>
              <a:rPr lang="en-US" altLang="zh-CN" sz="1600" dirty="0" err="1">
                <a:latin typeface="微软雅黑" panose="020B0503020204020204" pitchFamily="34" charset="-122"/>
                <a:ea typeface="微软雅黑" panose="020B0503020204020204" pitchFamily="34" charset="-122"/>
              </a:rPr>
              <a:t>rt</a:t>
            </a:r>
            <a:r>
              <a:rPr lang="zh-CN" altLang="en-US" sz="1600" dirty="0">
                <a:latin typeface="微软雅黑" panose="020B0503020204020204" pitchFamily="34" charset="-122"/>
                <a:ea typeface="微软雅黑" panose="020B0503020204020204" pitchFamily="34" charset="-122"/>
              </a:rPr>
              <a:t>.c</a:t>
            </a:r>
          </a:p>
          <a:p>
            <a:r>
              <a:rPr lang="zh-CN" altLang="en-US" sz="1600" dirty="0">
                <a:latin typeface="微软雅黑" panose="020B0503020204020204" pitchFamily="34" charset="-122"/>
                <a:ea typeface="微软雅黑" panose="020B0503020204020204" pitchFamily="34" charset="-122"/>
              </a:rPr>
              <a:t>中的USART</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SendData()和USART</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GetFlagStatus()函数。</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USART</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SendData()函数的功能是从串口发送一个字符，其第一个参数为USARTx，即串口号，第二个参数为要发送的字符；而函数USART</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GetFlagStatus()的功能为判斯发送是否结束，</a:t>
            </a:r>
          </a:p>
          <a:p>
            <a:r>
              <a:rPr lang="zh-CN" altLang="en-US" sz="1600" dirty="0">
                <a:latin typeface="微软雅黑" panose="020B0503020204020204" pitchFamily="34" charset="-122"/>
                <a:ea typeface="微软雅黑" panose="020B0503020204020204" pitchFamily="34" charset="-122"/>
              </a:rPr>
              <a:t>其第一个参数也是串口号，第二个参数为要检查的标志，这里使用“USART</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FLAG</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TC”，即</a:t>
            </a:r>
          </a:p>
          <a:p>
            <a:r>
              <a:rPr lang="zh-CN" altLang="en-US" sz="1600" dirty="0">
                <a:latin typeface="微软雅黑" panose="020B0503020204020204" pitchFamily="34" charset="-122"/>
                <a:ea typeface="微软雅黑" panose="020B0503020204020204" pitchFamily="34" charset="-122"/>
              </a:rPr>
              <a:t>监测是否发送完成。</a:t>
            </a:r>
            <a:endParaRPr lang="en-US" altLang="zh-CN"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(3)</a:t>
            </a:r>
            <a:r>
              <a:rPr lang="zh-CN" altLang="en-US" sz="1600" dirty="0">
                <a:latin typeface="微软雅黑" panose="020B0503020204020204" pitchFamily="34" charset="-122"/>
                <a:ea typeface="微软雅黑" panose="020B0503020204020204" pitchFamily="34" charset="-122"/>
              </a:rPr>
              <a:t>send</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bit</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constant()与send</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string()两个函数是对send</a:t>
            </a:r>
            <a:r>
              <a:rPr lang="en-US" altLang="zh-CN" sz="1600" dirty="0">
                <a:latin typeface="微软雅黑" panose="020B0503020204020204" pitchFamily="34" charset="-122"/>
                <a:ea typeface="微软雅黑" panose="020B0503020204020204" pitchFamily="34" charset="-122"/>
              </a:rPr>
              <a:t>_</a:t>
            </a:r>
            <a:r>
              <a:rPr lang="zh-CN" altLang="en-US" sz="1600" dirty="0">
                <a:latin typeface="微软雅黑" panose="020B0503020204020204" pitchFamily="34" charset="-122"/>
                <a:ea typeface="微软雅黑" panose="020B0503020204020204" pitchFamily="34" charset="-122"/>
              </a:rPr>
              <a:t>bit()函数的调用来实现发送一串字符串。</a:t>
            </a:r>
            <a:endParaRPr lang="en-US" altLang="zh-CN"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(4)fputc()与fgetc()这两个函数是对</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语言库中的函数过行重定向。</a:t>
            </a:r>
          </a:p>
        </p:txBody>
      </p:sp>
    </p:spTree>
    <p:extLst>
      <p:ext uri="{BB962C8B-B14F-4D97-AF65-F5344CB8AC3E}">
        <p14:creationId xmlns:p14="http://schemas.microsoft.com/office/powerpoint/2010/main" val="2543453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6115" y="348342"/>
            <a:ext cx="4668836" cy="5762172"/>
          </a:xfrm>
          <a:prstGeom prst="rect">
            <a:avLst/>
          </a:prstGeom>
        </p:spPr>
      </p:pic>
      <p:pic>
        <p:nvPicPr>
          <p:cNvPr id="3" name="图片 2"/>
          <p:cNvPicPr>
            <a:picLocks noChangeAspect="1"/>
          </p:cNvPicPr>
          <p:nvPr/>
        </p:nvPicPr>
        <p:blipFill>
          <a:blip r:embed="rId3"/>
          <a:stretch>
            <a:fillRect/>
          </a:stretch>
        </p:blipFill>
        <p:spPr>
          <a:xfrm>
            <a:off x="4784951" y="1066799"/>
            <a:ext cx="4265185" cy="4325258"/>
          </a:xfrm>
          <a:prstGeom prst="rect">
            <a:avLst/>
          </a:prstGeom>
        </p:spPr>
      </p:pic>
    </p:spTree>
    <p:extLst>
      <p:ext uri="{BB962C8B-B14F-4D97-AF65-F5344CB8AC3E}">
        <p14:creationId xmlns:p14="http://schemas.microsoft.com/office/powerpoint/2010/main" val="427696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45733" y="217311"/>
            <a:ext cx="7243058" cy="1077218"/>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stm32f4xx_it.c</a:t>
            </a:r>
            <a:r>
              <a:rPr lang="zh-CN" altLang="en-US" sz="1600" dirty="0">
                <a:latin typeface="微软雅黑" panose="020B0503020204020204" pitchFamily="34" charset="-122"/>
                <a:ea typeface="微软雅黑" panose="020B0503020204020204" pitchFamily="34" charset="-122"/>
              </a:rPr>
              <a:t>文件</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stm32f4xx_it.c</a:t>
            </a:r>
            <a:r>
              <a:rPr lang="zh-CN" altLang="en-US" sz="1600" dirty="0">
                <a:latin typeface="微软雅黑" panose="020B0503020204020204" pitchFamily="34" charset="-122"/>
                <a:ea typeface="微软雅黑" panose="020B0503020204020204" pitchFamily="34" charset="-122"/>
              </a:rPr>
              <a:t>文件中添加中断服务子例程，在中断函数中讲</a:t>
            </a:r>
            <a:r>
              <a:rPr lang="en-US" altLang="zh-CN" sz="1600" dirty="0" err="1">
                <a:latin typeface="微软雅黑" panose="020B0503020204020204" pitchFamily="34" charset="-122"/>
                <a:ea typeface="微软雅黑" panose="020B0503020204020204" pitchFamily="34" charset="-122"/>
              </a:rPr>
              <a:t>USARTx</a:t>
            </a:r>
            <a:r>
              <a:rPr lang="zh-CN" altLang="en-US" sz="1600" dirty="0">
                <a:latin typeface="微软雅黑" panose="020B0503020204020204" pitchFamily="34" charset="-122"/>
                <a:ea typeface="微软雅黑" panose="020B0503020204020204" pitchFamily="34" charset="-122"/>
              </a:rPr>
              <a:t>接收寄存器接收的字节存入</a:t>
            </a:r>
            <a:r>
              <a:rPr lang="en-US" altLang="zh-CN" sz="1600" dirty="0">
                <a:latin typeface="微软雅黑" panose="020B0503020204020204" pitchFamily="34" charset="-122"/>
                <a:ea typeface="微软雅黑" panose="020B0503020204020204" pitchFamily="34" charset="-122"/>
              </a:rPr>
              <a:t>buffer</a:t>
            </a:r>
            <a:r>
              <a:rPr lang="zh-CN" altLang="en-US" sz="1600" dirty="0">
                <a:latin typeface="微软雅黑" panose="020B0503020204020204" pitchFamily="34" charset="-122"/>
                <a:ea typeface="微软雅黑" panose="020B0503020204020204" pitchFamily="34" charset="-122"/>
              </a:rPr>
              <a:t>数组，并用</a:t>
            </a:r>
            <a:r>
              <a:rPr lang="en-US" altLang="zh-CN" sz="1600" dirty="0">
                <a:latin typeface="微软雅黑" panose="020B0503020204020204" pitchFamily="34" charset="-122"/>
                <a:ea typeface="微软雅黑" panose="020B0503020204020204" pitchFamily="34" charset="-122"/>
              </a:rPr>
              <a:t>count</a:t>
            </a:r>
            <a:r>
              <a:rPr lang="zh-CN" altLang="en-US" sz="1600" dirty="0">
                <a:latin typeface="微软雅黑" panose="020B0503020204020204" pitchFamily="34" charset="-122"/>
                <a:ea typeface="微软雅黑" panose="020B0503020204020204" pitchFamily="34" charset="-122"/>
              </a:rPr>
              <a:t>标记接收的字符数代码，参见附录</a:t>
            </a:r>
            <a:r>
              <a:rPr lang="en-US" altLang="zh-CN" sz="1600" dirty="0">
                <a:latin typeface="微软雅黑" panose="020B0503020204020204" pitchFamily="34" charset="-122"/>
                <a:ea typeface="微软雅黑" panose="020B0503020204020204" pitchFamily="34" charset="-122"/>
              </a:rPr>
              <a:t>A.5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171699" y="1510429"/>
            <a:ext cx="5191125" cy="3867150"/>
          </a:xfrm>
          <a:prstGeom prst="rect">
            <a:avLst/>
          </a:prstGeom>
        </p:spPr>
      </p:pic>
    </p:spTree>
    <p:extLst>
      <p:ext uri="{BB962C8B-B14F-4D97-AF65-F5344CB8AC3E}">
        <p14:creationId xmlns:p14="http://schemas.microsoft.com/office/powerpoint/2010/main" val="2296760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26670" y="246779"/>
            <a:ext cx="7174708" cy="2062103"/>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4）main.c文件</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在编写完以上子函数后，就可以进行用户层的逻辑代码编写了。</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整个USART的逻辑为，当芯片USART的接收寄存器有数据时，便产生一个接受中断，转去执行中断服务子例程，该子例程将接收数据寄存器中的数据存放到数据缓冲区bu</a:t>
            </a:r>
            <a:r>
              <a:rPr lang="en-US" altLang="zh-CN" sz="1600" dirty="0" err="1">
                <a:latin typeface="微软雅黑" panose="020B0503020204020204" pitchFamily="34" charset="-122"/>
                <a:ea typeface="微软雅黑" panose="020B0503020204020204" pitchFamily="34" charset="-122"/>
              </a:rPr>
              <a:t>ffer</a:t>
            </a:r>
            <a:r>
              <a:rPr lang="zh-CN" altLang="en-US" sz="1600" dirty="0">
                <a:latin typeface="微软雅黑" panose="020B0503020204020204" pitchFamily="34" charset="-122"/>
                <a:ea typeface="微软雅黑" panose="020B0503020204020204" pitchFamily="34" charset="-122"/>
              </a:rPr>
              <a:t>中。数据是否接收完毕，以接收到的字符是否为‘ \n’为标志，若接收到 ‘ \n’，则表示当前发送的字符己经完成。这样就把从电脑接收的字符存人bu</a:t>
            </a:r>
            <a:r>
              <a:rPr lang="en-US" altLang="zh-CN" sz="1600" dirty="0" err="1">
                <a:latin typeface="微软雅黑" panose="020B0503020204020204" pitchFamily="34" charset="-122"/>
                <a:ea typeface="微软雅黑" panose="020B0503020204020204" pitchFamily="34" charset="-122"/>
              </a:rPr>
              <a:t>ff</a:t>
            </a:r>
            <a:r>
              <a:rPr lang="zh-CN" altLang="en-US" sz="1600" dirty="0">
                <a:latin typeface="微软雅黑" panose="020B0503020204020204" pitchFamily="34" charset="-122"/>
                <a:ea typeface="微软雅黑" panose="020B0503020204020204" pitchFamily="34" charset="-122"/>
              </a:rPr>
              <a:t>er中。然后，开发板再将buf</a:t>
            </a:r>
            <a:r>
              <a:rPr lang="en-US" altLang="zh-CN" sz="1600" dirty="0" err="1">
                <a:latin typeface="微软雅黑" panose="020B0503020204020204" pitchFamily="34" charset="-122"/>
                <a:ea typeface="微软雅黑" panose="020B0503020204020204" pitchFamily="34" charset="-122"/>
              </a:rPr>
              <a:t>fe</a:t>
            </a:r>
            <a:r>
              <a:rPr lang="zh-CN" altLang="en-US" sz="1600" dirty="0">
                <a:latin typeface="微软雅黑" panose="020B0503020204020204" pitchFamily="34" charset="-122"/>
                <a:ea typeface="微软雅黑" panose="020B0503020204020204" pitchFamily="34" charset="-122"/>
              </a:rPr>
              <a:t>r中的字符发送给电脑，以便在串口调试助手中显示。</a:t>
            </a:r>
          </a:p>
        </p:txBody>
      </p:sp>
      <p:pic>
        <p:nvPicPr>
          <p:cNvPr id="3" name="图片 2"/>
          <p:cNvPicPr>
            <a:picLocks noChangeAspect="1"/>
          </p:cNvPicPr>
          <p:nvPr/>
        </p:nvPicPr>
        <p:blipFill>
          <a:blip r:embed="rId2"/>
          <a:stretch>
            <a:fillRect/>
          </a:stretch>
        </p:blipFill>
        <p:spPr>
          <a:xfrm>
            <a:off x="2037511" y="2663825"/>
            <a:ext cx="5153025" cy="3105150"/>
          </a:xfrm>
          <a:prstGeom prst="rect">
            <a:avLst/>
          </a:prstGeom>
        </p:spPr>
      </p:pic>
    </p:spTree>
    <p:extLst>
      <p:ext uri="{BB962C8B-B14F-4D97-AF65-F5344CB8AC3E}">
        <p14:creationId xmlns:p14="http://schemas.microsoft.com/office/powerpoint/2010/main" val="2574210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502025" y="566618"/>
            <a:ext cx="7763670" cy="442912"/>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zh-CN" altLang="en-US" sz="1600" dirty="0"/>
              <a:t>首先介绍</a:t>
            </a:r>
            <a:r>
              <a:rPr lang="en-US" altLang="zh-CN" sz="1600" dirty="0"/>
              <a:t>STM32F4</a:t>
            </a:r>
            <a:r>
              <a:rPr lang="zh-CN" altLang="en-US" sz="1600" dirty="0"/>
              <a:t>系列芯片的命名规则：</a:t>
            </a:r>
            <a:endParaRPr lang="en-US" altLang="zh-CN" sz="16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08" y="1076347"/>
            <a:ext cx="8658907" cy="4410055"/>
          </a:xfrm>
          <a:prstGeom prst="rect">
            <a:avLst/>
          </a:prstGeom>
        </p:spPr>
      </p:pic>
      <p:sp>
        <p:nvSpPr>
          <p:cNvPr id="8" name="内容占位符 2"/>
          <p:cNvSpPr txBox="1">
            <a:spLocks/>
          </p:cNvSpPr>
          <p:nvPr/>
        </p:nvSpPr>
        <p:spPr>
          <a:xfrm>
            <a:off x="3112099" y="5553219"/>
            <a:ext cx="3371828"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a:t>
            </a:r>
            <a:r>
              <a:rPr lang="en-US" altLang="zh-CN" sz="1600" dirty="0"/>
              <a:t>STM32F4</a:t>
            </a:r>
            <a:r>
              <a:rPr lang="zh-CN" altLang="en-US" sz="1600" dirty="0"/>
              <a:t>系列芯片命名规则</a:t>
            </a:r>
            <a:endParaRPr lang="en-US" altLang="zh-CN" sz="1600" dirty="0"/>
          </a:p>
          <a:p>
            <a:pPr marL="0" indent="0" algn="ctr">
              <a:buNone/>
            </a:pPr>
            <a:endParaRPr lang="en-US" altLang="zh-CN" sz="1600" dirty="0"/>
          </a:p>
          <a:p>
            <a:pPr marL="0" indent="0" algn="ctr">
              <a:buNone/>
            </a:pPr>
            <a:endParaRPr lang="zh-CN" altLang="en-US" sz="1600" dirty="0"/>
          </a:p>
        </p:txBody>
      </p:sp>
    </p:spTree>
    <p:extLst>
      <p:ext uri="{BB962C8B-B14F-4D97-AF65-F5344CB8AC3E}">
        <p14:creationId xmlns:p14="http://schemas.microsoft.com/office/powerpoint/2010/main" val="81886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t="3596" b="11856"/>
          <a:stretch/>
        </p:blipFill>
        <p:spPr>
          <a:xfrm>
            <a:off x="3580337" y="2312255"/>
            <a:ext cx="2009775" cy="1948873"/>
          </a:xfrm>
          <a:prstGeom prst="rect">
            <a:avLst/>
          </a:prstGeom>
        </p:spPr>
      </p:pic>
      <p:sp>
        <p:nvSpPr>
          <p:cNvPr id="5" name="文本框 4"/>
          <p:cNvSpPr txBox="1"/>
          <p:nvPr/>
        </p:nvSpPr>
        <p:spPr>
          <a:xfrm>
            <a:off x="756531" y="541866"/>
            <a:ext cx="7657395" cy="1569660"/>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循环缓冲区程序设计</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缓冲区作为内存中的一块用来存放信息的区域，不仅可以匹配处理速度的不同的</a:t>
            </a:r>
            <a:r>
              <a:rPr lang="en-US" altLang="zh-CN" sz="1600" dirty="0">
                <a:latin typeface="微软雅黑" panose="020B0503020204020204" pitchFamily="34" charset="-122"/>
                <a:ea typeface="微软雅黑" panose="020B0503020204020204" pitchFamily="34" charset="-122"/>
              </a:rPr>
              <a:t>USART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STM32</a:t>
            </a:r>
            <a:r>
              <a:rPr lang="zh-CN" altLang="en-US" sz="1600" dirty="0">
                <a:latin typeface="微软雅黑" panose="020B0503020204020204" pitchFamily="34" charset="-122"/>
                <a:ea typeface="微软雅黑" panose="020B0503020204020204" pitchFamily="34" charset="-122"/>
              </a:rPr>
              <a:t>微控制器主程序，还可以显著减少内存的读写次数，提高程序的效率。循环缓冲区是在缓冲区的基础上过行首尾相连，类似数据结构中的循环队列，通过指针指示内部的元素</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读写位置。元素在取出之后，不需要移动其他元素的位置，只需要移动读指针即可，元素的写入也是一样。</a:t>
            </a:r>
            <a:endParaRPr lang="en-US" altLang="zh-CN" sz="1600" dirty="0">
              <a:latin typeface="微软雅黑" panose="020B0503020204020204" pitchFamily="34" charset="-122"/>
              <a:ea typeface="微软雅黑" panose="020B0503020204020204" pitchFamily="34" charset="-122"/>
            </a:endParaRPr>
          </a:p>
        </p:txBody>
      </p:sp>
      <p:sp>
        <p:nvSpPr>
          <p:cNvPr id="6" name="矩形 5"/>
          <p:cNvSpPr/>
          <p:nvPr/>
        </p:nvSpPr>
        <p:spPr>
          <a:xfrm>
            <a:off x="946939" y="5240635"/>
            <a:ext cx="7276573" cy="584775"/>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循环缓冲区头尾和接，</a:t>
            </a:r>
            <a:r>
              <a:rPr lang="en-US" altLang="zh-CN" sz="1600" dirty="0">
                <a:latin typeface="微软雅黑" panose="020B0503020204020204" pitchFamily="34" charset="-122"/>
                <a:ea typeface="微软雅黑" panose="020B0503020204020204" pitchFamily="34" charset="-122"/>
              </a:rPr>
              <a:t>write</a:t>
            </a:r>
            <a:r>
              <a:rPr lang="zh-CN" altLang="en-US" sz="1600" dirty="0">
                <a:latin typeface="微软雅黑" panose="020B0503020204020204" pitchFamily="34" charset="-122"/>
                <a:ea typeface="微软雅黑" panose="020B0503020204020204" pitchFamily="34" charset="-122"/>
              </a:rPr>
              <a:t>写指针与</a:t>
            </a:r>
            <a:r>
              <a:rPr lang="en-US" altLang="zh-CN" sz="1600" dirty="0">
                <a:latin typeface="微软雅黑" panose="020B0503020204020204" pitchFamily="34" charset="-122"/>
                <a:ea typeface="微软雅黑" panose="020B0503020204020204" pitchFamily="34" charset="-122"/>
              </a:rPr>
              <a:t>read</a:t>
            </a:r>
            <a:r>
              <a:rPr lang="zh-CN" altLang="en-US" sz="1600" dirty="0">
                <a:latin typeface="微软雅黑" panose="020B0503020204020204" pitchFamily="34" charset="-122"/>
                <a:ea typeface="微软雅黑" panose="020B0503020204020204" pitchFamily="34" charset="-122"/>
              </a:rPr>
              <a:t>读指针指向缓冲区头部，此时循环缓冲区为空，如图所示为缓冲区初始状态。</a:t>
            </a:r>
          </a:p>
        </p:txBody>
      </p:sp>
      <p:sp>
        <p:nvSpPr>
          <p:cNvPr id="7" name="矩形 6"/>
          <p:cNvSpPr/>
          <p:nvPr/>
        </p:nvSpPr>
        <p:spPr>
          <a:xfrm>
            <a:off x="3512654" y="4673643"/>
            <a:ext cx="2145139"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）缓冲区初始状态</a:t>
            </a:r>
          </a:p>
        </p:txBody>
      </p:sp>
    </p:spTree>
    <p:extLst>
      <p:ext uri="{BB962C8B-B14F-4D97-AF65-F5344CB8AC3E}">
        <p14:creationId xmlns:p14="http://schemas.microsoft.com/office/powerpoint/2010/main" val="3889650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5854"/>
          <a:stretch/>
        </p:blipFill>
        <p:spPr>
          <a:xfrm>
            <a:off x="1952625" y="2181731"/>
            <a:ext cx="5391150" cy="3990469"/>
          </a:xfrm>
          <a:prstGeom prst="rect">
            <a:avLst/>
          </a:prstGeom>
        </p:spPr>
      </p:pic>
      <p:sp>
        <p:nvSpPr>
          <p:cNvPr id="5" name="矩形 4"/>
          <p:cNvSpPr/>
          <p:nvPr/>
        </p:nvSpPr>
        <p:spPr>
          <a:xfrm>
            <a:off x="524934" y="412016"/>
            <a:ext cx="8506178" cy="1815882"/>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举例说明循环缓冲区的工作方式：</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假设写入一个元素A，如图（a）所示的A写入缓冲区的状态，此时的写指针前进一位，读指针位置不变。接着再写人一个元素，追加在A之后，如图（b）所示的B写入缓冲区的状态。</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接着从循环缓冲区读取一个元素，按照之前添加的顺序，首先读取的是元素A，此时</a:t>
            </a:r>
            <a:r>
              <a:rPr lang="en-US" altLang="zh-CN" sz="1600" dirty="0">
                <a:latin typeface="微软雅黑" panose="020B0503020204020204" pitchFamily="34" charset="-122"/>
                <a:ea typeface="微软雅黑" panose="020B0503020204020204" pitchFamily="34" charset="-122"/>
              </a:rPr>
              <a:t>read</a:t>
            </a:r>
            <a:r>
              <a:rPr lang="zh-CN" altLang="en-US" sz="1600" dirty="0">
                <a:latin typeface="微软雅黑" panose="020B0503020204020204" pitchFamily="34" charset="-122"/>
                <a:ea typeface="微软雅黑" panose="020B0503020204020204" pitchFamily="34" charset="-122"/>
              </a:rPr>
              <a:t>读指针前进一位，如图（</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）所示的A被移出缓冲区的状态。接着继续往缓冲区添加元素</a:t>
            </a:r>
            <a:r>
              <a:rPr lang="en-US" altLang="zh-CN" sz="1600" dirty="0">
                <a:latin typeface="微软雅黑" panose="020B0503020204020204" pitchFamily="34" charset="-122"/>
                <a:ea typeface="微软雅黑" panose="020B0503020204020204" pitchFamily="34" charset="-122"/>
              </a:rPr>
              <a:t>C,D,</a:t>
            </a:r>
            <a:r>
              <a:rPr lang="zh-CN" altLang="en-US" sz="1600" dirty="0">
                <a:latin typeface="微软雅黑" panose="020B0503020204020204" pitchFamily="34" charset="-122"/>
                <a:ea typeface="微软雅黑" panose="020B0503020204020204" pitchFamily="34" charset="-122"/>
              </a:rPr>
              <a:t>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F</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G,H,此时缓冲区满</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如图</a:t>
            </a:r>
            <a:r>
              <a:rPr lang="en-US" altLang="zh-CN" sz="1600" dirty="0">
                <a:latin typeface="微软雅黑" panose="020B0503020204020204" pitchFamily="34" charset="-122"/>
                <a:ea typeface="微软雅黑" panose="020B0503020204020204" pitchFamily="34" charset="-122"/>
              </a:rPr>
              <a:t>(d)</a:t>
            </a:r>
            <a:r>
              <a:rPr lang="zh-CN" altLang="en-US" sz="1600" dirty="0">
                <a:latin typeface="微软雅黑" panose="020B0503020204020204" pitchFamily="34" charset="-122"/>
                <a:ea typeface="微软雅黑" panose="020B0503020204020204" pitchFamily="34" charset="-122"/>
              </a:rPr>
              <a:t>所示。</a:t>
            </a:r>
          </a:p>
          <a:p>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524934" y="1319957"/>
            <a:ext cx="8246533" cy="338554"/>
          </a:xfrm>
          <a:prstGeom prst="rect">
            <a:avLst/>
          </a:prstGeom>
        </p:spPr>
        <p:txBody>
          <a:bodyPr wrap="square">
            <a:spAutoFit/>
          </a:bodyPr>
          <a:lstStyle/>
          <a:p>
            <a:endParaRPr lang="zh-CN" altLang="en-US" sz="1600" dirty="0"/>
          </a:p>
        </p:txBody>
      </p:sp>
    </p:spTree>
    <p:extLst>
      <p:ext uri="{BB962C8B-B14F-4D97-AF65-F5344CB8AC3E}">
        <p14:creationId xmlns:p14="http://schemas.microsoft.com/office/powerpoint/2010/main" val="2409749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24934" y="1319957"/>
            <a:ext cx="8246533" cy="338554"/>
          </a:xfrm>
          <a:prstGeom prst="rect">
            <a:avLst/>
          </a:prstGeom>
        </p:spPr>
        <p:txBody>
          <a:bodyPr wrap="square">
            <a:spAutoFit/>
          </a:bodyPr>
          <a:lstStyle/>
          <a:p>
            <a:endParaRPr lang="zh-CN" altLang="en-US" sz="1600" dirty="0"/>
          </a:p>
        </p:txBody>
      </p:sp>
      <p:sp>
        <p:nvSpPr>
          <p:cNvPr id="7" name="矩形 6"/>
          <p:cNvSpPr/>
          <p:nvPr/>
        </p:nvSpPr>
        <p:spPr>
          <a:xfrm>
            <a:off x="524934" y="412016"/>
            <a:ext cx="8506178" cy="5755422"/>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在理解了循环缓冲区的远离之后，在开发</a:t>
            </a:r>
            <a:r>
              <a:rPr lang="en-US" altLang="zh-CN" sz="1600" dirty="0">
                <a:latin typeface="微软雅黑" panose="020B0503020204020204" pitchFamily="34" charset="-122"/>
                <a:ea typeface="微软雅黑" panose="020B0503020204020204" pitchFamily="34" charset="-122"/>
              </a:rPr>
              <a:t>USART</a:t>
            </a:r>
            <a:r>
              <a:rPr lang="zh-CN" altLang="en-US" sz="1600" dirty="0">
                <a:latin typeface="微软雅黑" panose="020B0503020204020204" pitchFamily="34" charset="-122"/>
                <a:ea typeface="微软雅黑" panose="020B0503020204020204" pitchFamily="34" charset="-122"/>
              </a:rPr>
              <a:t>通信时，就可采用循环缓冲区开发代码，具体代码参见课本附录A</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代码中主要函数如下：</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Buff_Empty</a:t>
            </a:r>
            <a:r>
              <a:rPr lang="en-US" altLang="zh-CN" sz="1600" dirty="0">
                <a:latin typeface="微软雅黑" panose="020B0503020204020204" pitchFamily="34" charset="-122"/>
                <a:ea typeface="微软雅黑" panose="020B0503020204020204" pitchFamily="34" charset="-122"/>
              </a:rPr>
              <a:t> ( )</a:t>
            </a:r>
            <a:r>
              <a:rPr lang="zh-CN" altLang="en-US" sz="1600" dirty="0">
                <a:latin typeface="微软雅黑" panose="020B0503020204020204" pitchFamily="34" charset="-122"/>
                <a:ea typeface="微软雅黑" panose="020B0503020204020204" pitchFamily="34" charset="-122"/>
              </a:rPr>
              <a:t>函数：主要功能是用于判断缓冲区是否为空；</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lang="pl-PL" altLang="zh-CN" sz="1600" dirty="0">
                <a:latin typeface="微软雅黑" panose="020B0503020204020204" pitchFamily="34" charset="-122"/>
                <a:ea typeface="微软雅黑" panose="020B0503020204020204" pitchFamily="34" charset="-122"/>
              </a:rPr>
              <a:t>Bu</a:t>
            </a:r>
            <a:r>
              <a:rPr lang="en-US" altLang="zh-CN" sz="1600" dirty="0" err="1">
                <a:latin typeface="微软雅黑" panose="020B0503020204020204" pitchFamily="34" charset="-122"/>
                <a:ea typeface="微软雅黑" panose="020B0503020204020204" pitchFamily="34" charset="-122"/>
              </a:rPr>
              <a:t>ff_FULL</a:t>
            </a:r>
            <a:r>
              <a:rPr lang="pl-PL" altLang="zh-CN" sz="1600" dirty="0">
                <a:latin typeface="微软雅黑" panose="020B0503020204020204" pitchFamily="34" charset="-122"/>
                <a:ea typeface="微软雅黑" panose="020B0503020204020204" pitchFamily="34" charset="-122"/>
              </a:rPr>
              <a:t> ( )</a:t>
            </a:r>
            <a:r>
              <a:rPr lang="zh-CN" altLang="en-US" sz="1600" dirty="0">
                <a:latin typeface="微软雅黑" panose="020B0503020204020204" pitchFamily="34" charset="-122"/>
                <a:ea typeface="微软雅黑" panose="020B0503020204020204" pitchFamily="34" charset="-122"/>
              </a:rPr>
              <a:t>函数：主要功能是用于判断缓冲区是否为满；</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a:t>
            </a:r>
            <a:r>
              <a:rPr lang="pt-BR" altLang="zh-CN" sz="1600" dirty="0">
                <a:latin typeface="微软雅黑" panose="020B0503020204020204" pitchFamily="34" charset="-122"/>
                <a:ea typeface="微软雅黑" panose="020B0503020204020204" pitchFamily="34" charset="-122"/>
              </a:rPr>
              <a:t>w</a:t>
            </a:r>
            <a:r>
              <a:rPr lang="en-US" altLang="zh-CN" sz="1600" dirty="0" err="1">
                <a:latin typeface="微软雅黑" panose="020B0503020204020204" pitchFamily="34" charset="-122"/>
                <a:ea typeface="微软雅黑" panose="020B0503020204020204" pitchFamily="34" charset="-122"/>
              </a:rPr>
              <a:t>rite_Char</a:t>
            </a:r>
            <a:r>
              <a:rPr lang="zh-CN" altLang="en-US" sz="1600" dirty="0">
                <a:latin typeface="微软雅黑" panose="020B0503020204020204" pitchFamily="34" charset="-122"/>
                <a:ea typeface="微软雅黑" panose="020B0503020204020204" pitchFamily="34" charset="-122"/>
              </a:rPr>
              <a:t>（）函数：主要功能为写入一个有效字符；</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a:t>
            </a:r>
            <a:r>
              <a:rPr lang="pt-BR" altLang="zh-CN" sz="1600" dirty="0">
                <a:latin typeface="微软雅黑" panose="020B0503020204020204" pitchFamily="34" charset="-122"/>
                <a:ea typeface="微软雅黑" panose="020B0503020204020204" pitchFamily="34" charset="-122"/>
              </a:rPr>
              <a:t>read_</a:t>
            </a:r>
            <a:r>
              <a:rPr lang="en-US" altLang="zh-CN" sz="1600" dirty="0">
                <a:latin typeface="微软雅黑" panose="020B0503020204020204" pitchFamily="34" charset="-122"/>
                <a:ea typeface="微软雅黑" panose="020B0503020204020204" pitchFamily="34" charset="-122"/>
              </a:rPr>
              <a:t>Char</a:t>
            </a:r>
            <a:r>
              <a:rPr lang="zh-CN" altLang="en-US" sz="1600" dirty="0">
                <a:latin typeface="微软雅黑" panose="020B0503020204020204" pitchFamily="34" charset="-122"/>
                <a:ea typeface="微软雅黑" panose="020B0503020204020204" pitchFamily="34" charset="-122"/>
              </a:rPr>
              <a:t>（）函数：主要功能为读出一个有效字符；</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num_blankBuff</a:t>
            </a:r>
            <a:r>
              <a:rPr lang="zh-CN" altLang="en-US" sz="1600" dirty="0">
                <a:latin typeface="微软雅黑" panose="020B0503020204020204" pitchFamily="34" charset="-122"/>
                <a:ea typeface="微软雅黑" panose="020B0503020204020204" pitchFamily="34" charset="-122"/>
              </a:rPr>
              <a:t>（）函数：主要功能为检查缓冲区剩余空间；</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num_usedBuff</a:t>
            </a:r>
            <a:r>
              <a:rPr lang="zh-CN" altLang="en-US" sz="1600" dirty="0">
                <a:latin typeface="微软雅黑" panose="020B0503020204020204" pitchFamily="34" charset="-122"/>
                <a:ea typeface="微软雅黑" panose="020B0503020204020204" pitchFamily="34" charset="-122"/>
              </a:rPr>
              <a:t>（）函数：主要功能为检查缓冲区当前已用空间；</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print_Buff</a:t>
            </a:r>
            <a:r>
              <a:rPr lang="zh-CN" altLang="en-US" sz="1600" dirty="0">
                <a:latin typeface="微软雅黑" panose="020B0503020204020204" pitchFamily="34" charset="-122"/>
                <a:ea typeface="微软雅黑" panose="020B0503020204020204" pitchFamily="34" charset="-122"/>
              </a:rPr>
              <a:t>（）函数：主要功能为输出缓冲区内容；</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2717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2019" y="1695978"/>
            <a:ext cx="8548576" cy="4058932"/>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嵌入式最小系统是以嵌入式处理器为中心</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spcBef>
                <a:spcPts val="6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具有完全相适配的存储电路、电源电路、时钟电路、复位电路、JTAG电路、以及系统总线扩展等，保证嵌入式处理器正常运行的系统。</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spcBef>
                <a:spcPts val="6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本章介绍了如何搭建一个最小的硬件系统，并在此硬件系统上实现循环缓冲区。通过本章的介绍，让读者了解整个系统的搭建过程。</a:t>
            </a:r>
          </a:p>
        </p:txBody>
      </p:sp>
      <p:sp>
        <p:nvSpPr>
          <p:cNvPr id="6" name="文本框 5"/>
          <p:cNvSpPr txBox="1"/>
          <p:nvPr/>
        </p:nvSpPr>
        <p:spPr>
          <a:xfrm>
            <a:off x="2714357" y="813793"/>
            <a:ext cx="3280837" cy="523220"/>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7.4 </a:t>
            </a:r>
            <a:r>
              <a:rPr lang="zh-CN" altLang="en-US" sz="2800" dirty="0">
                <a:latin typeface="微软雅黑" panose="020B0503020204020204" pitchFamily="34" charset="-122"/>
                <a:ea typeface="微软雅黑" panose="020B0503020204020204" pitchFamily="34" charset="-122"/>
              </a:rPr>
              <a:t>本章小结</a:t>
            </a:r>
          </a:p>
        </p:txBody>
      </p:sp>
    </p:spTree>
    <p:extLst>
      <p:ext uri="{BB962C8B-B14F-4D97-AF65-F5344CB8AC3E}">
        <p14:creationId xmlns:p14="http://schemas.microsoft.com/office/powerpoint/2010/main" val="237596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793" y="282502"/>
            <a:ext cx="7557264" cy="1026534"/>
          </a:xfrm>
        </p:spPr>
        <p:txBody>
          <a:bodyPr>
            <a:normAutofit/>
          </a:bodyPr>
          <a:lstStyle/>
          <a:p>
            <a:r>
              <a:rPr lang="en-US" altLang="zh-CN" sz="2800" dirty="0"/>
              <a:t>7.2.1</a:t>
            </a:r>
            <a:r>
              <a:rPr lang="zh-CN" altLang="en-US" sz="2800" dirty="0"/>
              <a:t>电源系统</a:t>
            </a:r>
          </a:p>
        </p:txBody>
      </p:sp>
      <p:sp>
        <p:nvSpPr>
          <p:cNvPr id="5" name="内容占位符 2"/>
          <p:cNvSpPr>
            <a:spLocks noGrp="1"/>
          </p:cNvSpPr>
          <p:nvPr>
            <p:ph idx="1"/>
          </p:nvPr>
        </p:nvSpPr>
        <p:spPr>
          <a:xfrm>
            <a:off x="628793" y="1309035"/>
            <a:ext cx="7996983" cy="4863165"/>
          </a:xfrm>
        </p:spPr>
        <p:txBody>
          <a:bodyPr>
            <a:noAutofit/>
          </a:bodyPr>
          <a:lstStyle/>
          <a:p>
            <a:r>
              <a:rPr lang="zh-CN" altLang="en-US" sz="1600" dirty="0"/>
              <a:t>电源系统为整个嵌入式系统提供所需的稳定电压，是嵌入式系统正常工作的关键。</a:t>
            </a:r>
            <a:r>
              <a:rPr lang="en-US" altLang="zh-CN" sz="1600" dirty="0"/>
              <a:t>STM32</a:t>
            </a:r>
            <a:r>
              <a:rPr lang="zh-CN" altLang="en-US" sz="1600" dirty="0"/>
              <a:t>微控制器有着完善的电源系统，其主数字电源（</a:t>
            </a:r>
            <a:r>
              <a:rPr lang="en-US" altLang="zh-CN" sz="1600" dirty="0"/>
              <a:t>VDD</a:t>
            </a:r>
            <a:r>
              <a:rPr lang="zh-CN" altLang="en-US" sz="1600" dirty="0"/>
              <a:t>）的输入电压要求介于</a:t>
            </a:r>
            <a:r>
              <a:rPr lang="en-US" altLang="zh-CN" sz="1600" dirty="0"/>
              <a:t>1.8V</a:t>
            </a:r>
            <a:r>
              <a:rPr lang="zh-CN" altLang="en-US" sz="1600" dirty="0"/>
              <a:t>和</a:t>
            </a:r>
            <a:r>
              <a:rPr lang="en-US" altLang="zh-CN" sz="1600" dirty="0"/>
              <a:t>3.6V</a:t>
            </a:r>
            <a:r>
              <a:rPr lang="zh-CN" altLang="en-US" sz="1600" dirty="0"/>
              <a:t>之间。</a:t>
            </a:r>
            <a:endParaRPr lang="en-US" altLang="zh-CN" sz="1600" dirty="0"/>
          </a:p>
          <a:p>
            <a:endParaRPr lang="en-US" altLang="zh-CN" sz="1600" dirty="0"/>
          </a:p>
          <a:p>
            <a:r>
              <a:rPr lang="zh-CN" altLang="en-US" sz="1600" dirty="0"/>
              <a:t>默认情况下，</a:t>
            </a:r>
            <a:r>
              <a:rPr lang="en-US" altLang="zh-CN" sz="1600" dirty="0"/>
              <a:t>STM32</a:t>
            </a:r>
            <a:r>
              <a:rPr lang="zh-CN" altLang="en-US" sz="1600" dirty="0"/>
              <a:t>微控制器会在系统复位或上电后进入运行模式。在运行模式下，唯恐感知器通过时钟系统提供的时钟频率为参考，执行程序代码。而在不需要运行时，可由用户根据应用选择具体的低功耗模式。</a:t>
            </a:r>
            <a:endParaRPr lang="en-US" altLang="zh-CN" sz="1600" dirty="0"/>
          </a:p>
          <a:p>
            <a:endParaRPr lang="en-US" altLang="zh-CN" sz="1600" dirty="0"/>
          </a:p>
          <a:p>
            <a:r>
              <a:rPr lang="en-US" altLang="zh-CN" sz="1600" dirty="0"/>
              <a:t>STM32</a:t>
            </a:r>
            <a:r>
              <a:rPr lang="zh-CN" altLang="en-US" sz="1600" dirty="0"/>
              <a:t>微控制器的电源系统提供了多个低功耗模式：</a:t>
            </a:r>
            <a:endParaRPr lang="en-US" altLang="zh-CN" sz="1600" dirty="0"/>
          </a:p>
          <a:p>
            <a:pPr marL="274320" lvl="1" indent="0">
              <a:buNone/>
            </a:pPr>
            <a:r>
              <a:rPr lang="zh-CN" altLang="en-US" sz="1600" dirty="0">
                <a:sym typeface="Wingdings" panose="05000000000000000000" pitchFamily="2" charset="2"/>
              </a:rPr>
              <a:t>（</a:t>
            </a:r>
            <a:r>
              <a:rPr lang="en-US" altLang="zh-CN" sz="1600" dirty="0">
                <a:sym typeface="Wingdings" panose="05000000000000000000" pitchFamily="2" charset="2"/>
              </a:rPr>
              <a:t>1</a:t>
            </a:r>
            <a:r>
              <a:rPr lang="zh-CN" altLang="en-US" sz="1600" dirty="0">
                <a:sym typeface="Wingdings" panose="05000000000000000000" pitchFamily="2" charset="2"/>
              </a:rPr>
              <a:t>）睡眠模式：芯片内核停止，外设保持运行；</a:t>
            </a:r>
            <a:endParaRPr lang="en-US" altLang="zh-CN" sz="1600" dirty="0">
              <a:sym typeface="Wingdings" panose="05000000000000000000" pitchFamily="2" charset="2"/>
            </a:endParaRPr>
          </a:p>
          <a:p>
            <a:pPr marL="274320" lvl="1" indent="0">
              <a:buNone/>
            </a:pPr>
            <a:r>
              <a:rPr lang="zh-CN" altLang="en-US" sz="1600" dirty="0">
                <a:sym typeface="Wingdings" panose="05000000000000000000" pitchFamily="2" charset="2"/>
              </a:rPr>
              <a:t>（</a:t>
            </a:r>
            <a:r>
              <a:rPr lang="en-US" altLang="zh-CN" sz="1600" dirty="0">
                <a:sym typeface="Wingdings" panose="05000000000000000000" pitchFamily="2" charset="2"/>
              </a:rPr>
              <a:t>2</a:t>
            </a:r>
            <a:r>
              <a:rPr lang="zh-CN" altLang="en-US" sz="1600" dirty="0">
                <a:sym typeface="Wingdings" panose="05000000000000000000" pitchFamily="2" charset="2"/>
              </a:rPr>
              <a:t>）停止模式：所有时钟都停止；</a:t>
            </a:r>
            <a:endParaRPr lang="en-US" altLang="zh-CN" sz="1600" dirty="0">
              <a:sym typeface="Wingdings" panose="05000000000000000000" pitchFamily="2" charset="2"/>
            </a:endParaRPr>
          </a:p>
          <a:p>
            <a:pPr marL="274320" lvl="1" indent="0">
              <a:buNone/>
            </a:pPr>
            <a:r>
              <a:rPr lang="zh-CN" altLang="en-US" sz="1600" dirty="0">
                <a:sym typeface="Wingdings" panose="05000000000000000000" pitchFamily="2" charset="2"/>
              </a:rPr>
              <a:t>（</a:t>
            </a:r>
            <a:r>
              <a:rPr lang="en-US" altLang="zh-CN" sz="1600" dirty="0">
                <a:sym typeface="Wingdings" panose="05000000000000000000" pitchFamily="2" charset="2"/>
              </a:rPr>
              <a:t>3</a:t>
            </a:r>
            <a:r>
              <a:rPr lang="zh-CN" altLang="en-US" sz="1600" dirty="0">
                <a:sym typeface="Wingdings" panose="05000000000000000000" pitchFamily="2" charset="2"/>
              </a:rPr>
              <a:t>）待机模式：</a:t>
            </a:r>
            <a:r>
              <a:rPr lang="en-US" altLang="zh-CN" sz="1600" dirty="0">
                <a:sym typeface="Wingdings" panose="05000000000000000000" pitchFamily="2" charset="2"/>
              </a:rPr>
              <a:t>1.2V</a:t>
            </a:r>
            <a:r>
              <a:rPr lang="zh-CN" altLang="en-US" sz="1600" dirty="0">
                <a:sym typeface="Wingdings" panose="05000000000000000000" pitchFamily="2" charset="2"/>
              </a:rPr>
              <a:t>域断电；</a:t>
            </a:r>
            <a:endParaRPr lang="en-US" altLang="zh-CN" sz="1600" dirty="0">
              <a:sym typeface="Wingdings" panose="05000000000000000000" pitchFamily="2" charset="2"/>
            </a:endParaRPr>
          </a:p>
        </p:txBody>
      </p:sp>
    </p:spTree>
    <p:extLst>
      <p:ext uri="{BB962C8B-B14F-4D97-AF65-F5344CB8AC3E}">
        <p14:creationId xmlns:p14="http://schemas.microsoft.com/office/powerpoint/2010/main" val="109606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3637"/>
          <a:stretch/>
        </p:blipFill>
        <p:spPr>
          <a:xfrm>
            <a:off x="97947" y="36611"/>
            <a:ext cx="6861921" cy="6376221"/>
          </a:xfrm>
          <a:prstGeom prst="rect">
            <a:avLst/>
          </a:prstGeom>
        </p:spPr>
      </p:pic>
      <p:sp>
        <p:nvSpPr>
          <p:cNvPr id="8" name="文本框 7"/>
          <p:cNvSpPr txBox="1"/>
          <p:nvPr/>
        </p:nvSpPr>
        <p:spPr>
          <a:xfrm>
            <a:off x="5824603" y="2162047"/>
            <a:ext cx="3056350" cy="338554"/>
          </a:xfrm>
          <a:prstGeom prst="rect">
            <a:avLst/>
          </a:prstGeom>
          <a:noFill/>
        </p:spPr>
        <p:txBody>
          <a:bodyPr wrap="square" rtlCol="0">
            <a:spAutoFit/>
          </a:bodyPr>
          <a:lstStyle/>
          <a:p>
            <a:endParaRPr lang="zh-CN" altLang="en-US" sz="1600" dirty="0"/>
          </a:p>
        </p:txBody>
      </p:sp>
      <p:sp>
        <p:nvSpPr>
          <p:cNvPr id="9" name="文本框 8"/>
          <p:cNvSpPr txBox="1"/>
          <p:nvPr/>
        </p:nvSpPr>
        <p:spPr>
          <a:xfrm>
            <a:off x="263047" y="5436296"/>
            <a:ext cx="5186593" cy="338554"/>
          </a:xfrm>
          <a:prstGeom prst="rect">
            <a:avLst/>
          </a:prstGeom>
          <a:noFill/>
        </p:spPr>
        <p:txBody>
          <a:bodyPr wrap="square" rtlCol="0">
            <a:spAutoFit/>
          </a:bodyPr>
          <a:lstStyle/>
          <a:p>
            <a:endParaRPr lang="zh-CN" altLang="en-US" sz="1600" dirty="0"/>
          </a:p>
        </p:txBody>
      </p:sp>
      <p:sp>
        <p:nvSpPr>
          <p:cNvPr id="3" name="矩形 2"/>
          <p:cNvSpPr/>
          <p:nvPr/>
        </p:nvSpPr>
        <p:spPr>
          <a:xfrm>
            <a:off x="7124968" y="764640"/>
            <a:ext cx="1837579" cy="4093428"/>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如图所示为电源系统基本结构</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标注</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处为电源备份域；</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标注</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处为嵌入式线性调压器对</a:t>
            </a:r>
            <a:r>
              <a:rPr lang="en-US" altLang="zh-CN" sz="1600" dirty="0">
                <a:latin typeface="微软雅黑" panose="020B0503020204020204" pitchFamily="34" charset="-122"/>
                <a:ea typeface="微软雅黑" panose="020B0503020204020204" pitchFamily="34" charset="-122"/>
              </a:rPr>
              <a:t>STM32</a:t>
            </a:r>
            <a:r>
              <a:rPr lang="zh-CN" altLang="en-US" sz="1600" dirty="0">
                <a:latin typeface="微软雅黑" panose="020B0503020204020204" pitchFamily="34" charset="-122"/>
                <a:ea typeface="微软雅黑" panose="020B0503020204020204" pitchFamily="34" charset="-122"/>
              </a:rPr>
              <a:t>微控制器内核部分供电；</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标注</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处为模数转换器的独立电源。</a:t>
            </a:r>
            <a:endParaRPr lang="en-US" altLang="zh-CN" sz="1600" dirty="0">
              <a:latin typeface="微软雅黑" panose="020B0503020204020204" pitchFamily="34" charset="-122"/>
              <a:ea typeface="微软雅黑" panose="020B0503020204020204" pitchFamily="34" charset="-122"/>
            </a:endParaRPr>
          </a:p>
          <a:p>
            <a:endParaRPr lang="en-US" altLang="zh-CN" dirty="0"/>
          </a:p>
          <a:p>
            <a:endParaRPr lang="zh-CN" altLang="en-US" dirty="0"/>
          </a:p>
        </p:txBody>
      </p:sp>
      <p:sp>
        <p:nvSpPr>
          <p:cNvPr id="6" name="内容占位符 2"/>
          <p:cNvSpPr txBox="1">
            <a:spLocks/>
          </p:cNvSpPr>
          <p:nvPr/>
        </p:nvSpPr>
        <p:spPr>
          <a:xfrm>
            <a:off x="2108538" y="6411359"/>
            <a:ext cx="2840737" cy="446641"/>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zh-CN" altLang="en-US" sz="1600" dirty="0"/>
              <a:t>（</a:t>
            </a:r>
            <a:r>
              <a:rPr lang="en-US" altLang="zh-CN" sz="1600" dirty="0"/>
              <a:t>a</a:t>
            </a:r>
            <a:r>
              <a:rPr lang="zh-CN" altLang="en-US" sz="1600" dirty="0"/>
              <a:t>）电源系统基本结构</a:t>
            </a:r>
            <a:endParaRPr lang="en-US" altLang="zh-CN" sz="1600" dirty="0"/>
          </a:p>
        </p:txBody>
      </p:sp>
    </p:spTree>
    <p:extLst>
      <p:ext uri="{BB962C8B-B14F-4D97-AF65-F5344CB8AC3E}">
        <p14:creationId xmlns:p14="http://schemas.microsoft.com/office/powerpoint/2010/main" val="3635843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9220" y="282501"/>
            <a:ext cx="7582836" cy="1026534"/>
          </a:xfrm>
        </p:spPr>
        <p:txBody>
          <a:bodyPr>
            <a:normAutofit/>
          </a:bodyPr>
          <a:lstStyle/>
          <a:p>
            <a:r>
              <a:rPr lang="en-US" altLang="zh-CN" sz="2800" dirty="0"/>
              <a:t>7.2.2 </a:t>
            </a:r>
            <a:r>
              <a:rPr lang="zh-CN" altLang="en-US" sz="2800" dirty="0"/>
              <a:t>时钟系统</a:t>
            </a:r>
          </a:p>
        </p:txBody>
      </p:sp>
      <p:sp>
        <p:nvSpPr>
          <p:cNvPr id="4" name="内容占位符 2"/>
          <p:cNvSpPr>
            <a:spLocks noGrp="1"/>
          </p:cNvSpPr>
          <p:nvPr>
            <p:ph idx="1"/>
          </p:nvPr>
        </p:nvSpPr>
        <p:spPr>
          <a:xfrm>
            <a:off x="739220" y="1309035"/>
            <a:ext cx="7776130" cy="5383865"/>
          </a:xfrm>
        </p:spPr>
        <p:txBody>
          <a:bodyPr>
            <a:noAutofit/>
          </a:bodyPr>
          <a:lstStyle/>
          <a:p>
            <a:r>
              <a:rPr lang="zh-CN" altLang="en-US" sz="1600" dirty="0"/>
              <a:t>嵌入式微控制器本质上是时序数字电路，因此需要时钟信号才能正常工作。</a:t>
            </a:r>
            <a:endParaRPr lang="en-US" altLang="zh-CN" sz="1600" dirty="0"/>
          </a:p>
          <a:p>
            <a:r>
              <a:rPr lang="en-US" altLang="zh-CN" sz="1600" dirty="0"/>
              <a:t>STM32</a:t>
            </a:r>
            <a:r>
              <a:rPr lang="zh-CN" altLang="en-US" sz="1600" dirty="0"/>
              <a:t>微控制器在运行内核和外设时可选择使用外部晶振或者使用内部振荡器，也可为以太网等需要特定时钟的外设提供合适的频率。</a:t>
            </a:r>
            <a:r>
              <a:rPr lang="en-US" altLang="zh-CN" sz="1600" dirty="0"/>
              <a:t>STM32</a:t>
            </a:r>
            <a:r>
              <a:rPr lang="zh-CN" altLang="en-US" sz="1600" dirty="0"/>
              <a:t>微控制器的时钟系统有</a:t>
            </a:r>
            <a:r>
              <a:rPr lang="en-US" altLang="zh-CN" sz="1600" dirty="0"/>
              <a:t>2</a:t>
            </a:r>
            <a:r>
              <a:rPr lang="zh-CN" altLang="en-US" sz="1600" dirty="0"/>
              <a:t>个外部时钟源和</a:t>
            </a:r>
            <a:r>
              <a:rPr lang="en-US" altLang="zh-CN" sz="1600" dirty="0"/>
              <a:t>2</a:t>
            </a:r>
            <a:r>
              <a:rPr lang="zh-CN" altLang="en-US" sz="1600" dirty="0"/>
              <a:t>个内部时钟源。</a:t>
            </a:r>
            <a:endParaRPr lang="en-US" altLang="zh-CN" sz="1600" dirty="0"/>
          </a:p>
          <a:p>
            <a:r>
              <a:rPr lang="zh-CN" altLang="en-US" sz="1600" dirty="0"/>
              <a:t>时钟信号主要包括如下几类：</a:t>
            </a:r>
            <a:endParaRPr lang="en-US" altLang="zh-CN" sz="1600" dirty="0"/>
          </a:p>
          <a:p>
            <a:pPr lvl="1"/>
            <a:r>
              <a:rPr lang="en-US" altLang="zh-CN" sz="1600" dirty="0"/>
              <a:t>HIS(High Speed Internal Clock , </a:t>
            </a:r>
            <a:r>
              <a:rPr lang="zh-CN" altLang="en-US" sz="1600" dirty="0"/>
              <a:t>高速内部时钟</a:t>
            </a:r>
            <a:r>
              <a:rPr lang="en-US" altLang="zh-CN" sz="1600" dirty="0"/>
              <a:t>) </a:t>
            </a:r>
            <a:r>
              <a:rPr lang="zh-CN" altLang="en-US" sz="1600" dirty="0"/>
              <a:t>主要为驱动系统时钟，无需外部晶振，启动速度快。</a:t>
            </a:r>
            <a:endParaRPr lang="en-US" altLang="zh-CN" sz="1600" dirty="0"/>
          </a:p>
          <a:p>
            <a:pPr lvl="1"/>
            <a:r>
              <a:rPr lang="en-US" altLang="zh-CN" sz="1600" dirty="0"/>
              <a:t>LSI(Low Speed Internal Clock, </a:t>
            </a:r>
            <a:r>
              <a:rPr lang="zh-CN" altLang="en-US" sz="1600" dirty="0"/>
              <a:t>低速内部时钟</a:t>
            </a:r>
            <a:r>
              <a:rPr lang="en-US" altLang="zh-CN" sz="1600" dirty="0"/>
              <a:t>)</a:t>
            </a:r>
            <a:r>
              <a:rPr lang="zh-CN" altLang="en-US" sz="1600" dirty="0"/>
              <a:t>可作为低功耗时钟源，时钟频率大约为</a:t>
            </a:r>
            <a:r>
              <a:rPr lang="en-US" altLang="zh-CN" sz="1600" dirty="0"/>
              <a:t>32KHz</a:t>
            </a:r>
            <a:r>
              <a:rPr lang="zh-CN" altLang="en-US" sz="1600" dirty="0"/>
              <a:t>。</a:t>
            </a:r>
            <a:endParaRPr lang="en-US" altLang="zh-CN" sz="1600" dirty="0"/>
          </a:p>
          <a:p>
            <a:pPr lvl="1"/>
            <a:r>
              <a:rPr lang="en-US" altLang="zh-CN" sz="1600" dirty="0"/>
              <a:t>HSE(High Speed External Clock, </a:t>
            </a:r>
            <a:r>
              <a:rPr lang="zh-CN" altLang="en-US" sz="1600" dirty="0"/>
              <a:t>高速外部时钟</a:t>
            </a:r>
            <a:r>
              <a:rPr lang="en-US" altLang="zh-CN" sz="1600" dirty="0"/>
              <a:t>)</a:t>
            </a:r>
            <a:r>
              <a:rPr lang="zh-CN" altLang="en-US" sz="1600" dirty="0"/>
              <a:t>主要为驱动系统时钟。</a:t>
            </a:r>
            <a:endParaRPr lang="en-US" altLang="zh-CN" sz="1600" dirty="0"/>
          </a:p>
          <a:p>
            <a:pPr lvl="1"/>
            <a:r>
              <a:rPr lang="en-US" altLang="zh-CN" sz="1600" dirty="0"/>
              <a:t>LSE(Low Speed External Clock</a:t>
            </a:r>
            <a:r>
              <a:rPr lang="zh-CN" altLang="en-US" sz="1600" dirty="0"/>
              <a:t>，低速外部时钟</a:t>
            </a:r>
            <a:r>
              <a:rPr lang="en-US" altLang="zh-CN" sz="1600" dirty="0"/>
              <a:t>)</a:t>
            </a:r>
            <a:r>
              <a:rPr lang="zh-CN" altLang="en-US" sz="1600" dirty="0"/>
              <a:t>用于驱动</a:t>
            </a:r>
            <a:r>
              <a:rPr lang="en-US" altLang="zh-CN" sz="1600" dirty="0"/>
              <a:t>RTC</a:t>
            </a:r>
            <a:r>
              <a:rPr lang="zh-CN" altLang="en-US" sz="1600" dirty="0"/>
              <a:t>时钟，具有功耗低且精度高的优点。</a:t>
            </a:r>
            <a:endParaRPr lang="en-US" altLang="zh-CN" sz="1600" dirty="0"/>
          </a:p>
          <a:p>
            <a:pPr lvl="1"/>
            <a:r>
              <a:rPr lang="zh-CN" altLang="en-US" sz="1600" dirty="0"/>
              <a:t>在使用部分特殊外设（如以太网，</a:t>
            </a:r>
            <a:r>
              <a:rPr lang="en-US" altLang="zh-CN" sz="1600" dirty="0"/>
              <a:t>USB</a:t>
            </a:r>
            <a:r>
              <a:rPr lang="zh-CN" altLang="en-US" sz="1600" dirty="0"/>
              <a:t>等）时，</a:t>
            </a:r>
            <a:r>
              <a:rPr lang="en-US" altLang="zh-CN" sz="1600" dirty="0"/>
              <a:t>STM32</a:t>
            </a:r>
            <a:r>
              <a:rPr lang="zh-CN" altLang="en-US" sz="1600" dirty="0"/>
              <a:t>微控制器需要外部</a:t>
            </a:r>
            <a:r>
              <a:rPr lang="en-US" altLang="zh-CN" sz="1600" dirty="0"/>
              <a:t>PHY</a:t>
            </a:r>
            <a:r>
              <a:rPr lang="zh-CN" altLang="en-US" sz="1600" dirty="0"/>
              <a:t>（</a:t>
            </a:r>
            <a:r>
              <a:rPr lang="en-US" altLang="zh-CN" sz="1600" dirty="0"/>
              <a:t>Physical</a:t>
            </a:r>
            <a:r>
              <a:rPr lang="zh-CN" altLang="en-US" sz="1600" dirty="0"/>
              <a:t>， </a:t>
            </a:r>
            <a:r>
              <a:rPr lang="en-US" altLang="zh-CN" sz="1600" dirty="0"/>
              <a:t>O-SI</a:t>
            </a:r>
            <a:r>
              <a:rPr lang="zh-CN" altLang="en-US" sz="1600" dirty="0"/>
              <a:t>模型中的物理层）提供时钟来保证合适的时钟频率。</a:t>
            </a:r>
            <a:endParaRPr lang="en-US" altLang="zh-CN" sz="1600" dirty="0"/>
          </a:p>
          <a:p>
            <a:endParaRPr lang="en-US" altLang="zh-CN" sz="1600" dirty="0"/>
          </a:p>
          <a:p>
            <a:endParaRPr lang="en-US" altLang="zh-CN" sz="1600" dirty="0"/>
          </a:p>
          <a:p>
            <a:pPr marL="0" indent="0">
              <a:buNone/>
            </a:pPr>
            <a:endParaRPr lang="en-US" altLang="zh-CN" sz="1600" dirty="0"/>
          </a:p>
        </p:txBody>
      </p:sp>
    </p:spTree>
    <p:extLst>
      <p:ext uri="{BB962C8B-B14F-4D97-AF65-F5344CB8AC3E}">
        <p14:creationId xmlns:p14="http://schemas.microsoft.com/office/powerpoint/2010/main" val="1575039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2620"/>
          <a:stretch/>
        </p:blipFill>
        <p:spPr>
          <a:xfrm>
            <a:off x="389885" y="2567"/>
            <a:ext cx="5278326" cy="6747903"/>
          </a:xfrm>
          <a:prstGeom prst="rect">
            <a:avLst/>
          </a:prstGeom>
        </p:spPr>
      </p:pic>
      <p:sp>
        <p:nvSpPr>
          <p:cNvPr id="6" name="文本框 5"/>
          <p:cNvSpPr txBox="1"/>
          <p:nvPr/>
        </p:nvSpPr>
        <p:spPr>
          <a:xfrm>
            <a:off x="5462016" y="3011424"/>
            <a:ext cx="3425952" cy="338554"/>
          </a:xfrm>
          <a:prstGeom prst="rect">
            <a:avLst/>
          </a:prstGeom>
          <a:noFill/>
        </p:spPr>
        <p:txBody>
          <a:bodyPr wrap="square" rtlCol="0">
            <a:spAutoFit/>
          </a:bodyPr>
          <a:lstStyle/>
          <a:p>
            <a:endParaRPr lang="zh-CN" altLang="en-US" sz="1600" dirty="0"/>
          </a:p>
        </p:txBody>
      </p:sp>
      <p:sp>
        <p:nvSpPr>
          <p:cNvPr id="7" name="文本框 6"/>
          <p:cNvSpPr txBox="1"/>
          <p:nvPr/>
        </p:nvSpPr>
        <p:spPr>
          <a:xfrm>
            <a:off x="5462016" y="4538472"/>
            <a:ext cx="3438144" cy="338554"/>
          </a:xfrm>
          <a:prstGeom prst="rect">
            <a:avLst/>
          </a:prstGeom>
          <a:noFill/>
        </p:spPr>
        <p:txBody>
          <a:bodyPr wrap="square" rtlCol="0">
            <a:spAutoFit/>
          </a:bodyPr>
          <a:lstStyle/>
          <a:p>
            <a:endParaRPr lang="zh-CN" altLang="en-US" sz="1600" dirty="0"/>
          </a:p>
        </p:txBody>
      </p:sp>
      <p:sp>
        <p:nvSpPr>
          <p:cNvPr id="2" name="矩形 1"/>
          <p:cNvSpPr/>
          <p:nvPr/>
        </p:nvSpPr>
        <p:spPr>
          <a:xfrm>
            <a:off x="5425439" y="1484376"/>
            <a:ext cx="3213735" cy="338554"/>
          </a:xfrm>
          <a:prstGeom prst="rect">
            <a:avLst/>
          </a:prstGeom>
        </p:spPr>
        <p:txBody>
          <a:bodyPr wrap="square">
            <a:spAutoFit/>
          </a:bodyPr>
          <a:lstStyle/>
          <a:p>
            <a:endParaRPr lang="zh-CN" altLang="en-US" sz="1600" dirty="0"/>
          </a:p>
        </p:txBody>
      </p:sp>
      <p:sp>
        <p:nvSpPr>
          <p:cNvPr id="3" name="矩形 2"/>
          <p:cNvSpPr/>
          <p:nvPr/>
        </p:nvSpPr>
        <p:spPr>
          <a:xfrm>
            <a:off x="6261108" y="780044"/>
            <a:ext cx="2594776" cy="3785652"/>
          </a:xfrm>
          <a:prstGeom prst="rect">
            <a:avLst/>
          </a:prstGeom>
        </p:spPr>
        <p:txBody>
          <a:bodyPr wrap="square">
            <a:spAutoFit/>
          </a:bodyPr>
          <a:lstStyle/>
          <a:p>
            <a:pPr defTabSz="914400">
              <a:defRPr/>
            </a:pPr>
            <a:r>
              <a:rPr lang="zh-CN" altLang="en-US" sz="1600" dirty="0">
                <a:latin typeface="微软雅黑" panose="020B0503020204020204" pitchFamily="34" charset="-122"/>
                <a:ea typeface="微软雅黑" panose="020B0503020204020204" pitchFamily="34" charset="-122"/>
              </a:rPr>
              <a:t>如图为芯片时钟树</a:t>
            </a:r>
            <a:endParaRPr lang="en-US" altLang="zh-CN" sz="1600" dirty="0">
              <a:latin typeface="微软雅黑" panose="020B0503020204020204" pitchFamily="34" charset="-122"/>
              <a:ea typeface="微软雅黑" panose="020B0503020204020204" pitchFamily="34" charset="-122"/>
            </a:endParaRPr>
          </a:p>
          <a:p>
            <a:pPr defTabSz="914400">
              <a:defRPr/>
            </a:pPr>
            <a:endParaRPr lang="en-US" altLang="zh-CN" sz="1600" dirty="0">
              <a:latin typeface="微软雅黑" panose="020B0503020204020204" pitchFamily="34" charset="-122"/>
              <a:ea typeface="微软雅黑" panose="020B0503020204020204" pitchFamily="34" charset="-122"/>
            </a:endParaRPr>
          </a:p>
          <a:p>
            <a:pPr defTabSz="914400">
              <a:defRPr/>
            </a:pPr>
            <a:r>
              <a:rPr lang="zh-CN" altLang="en-US" sz="1600" dirty="0">
                <a:latin typeface="微软雅黑" panose="020B0503020204020204" pitchFamily="34" charset="-122"/>
                <a:ea typeface="微软雅黑" panose="020B0503020204020204" pitchFamily="34" charset="-122"/>
              </a:rPr>
              <a:t>标注</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处为</a:t>
            </a:r>
            <a:r>
              <a:rPr lang="en-US" altLang="zh-CN" sz="1600" dirty="0">
                <a:latin typeface="微软雅黑" panose="020B0503020204020204" pitchFamily="34" charset="-122"/>
                <a:ea typeface="微软雅黑" panose="020B0503020204020204" pitchFamily="34" charset="-122"/>
              </a:rPr>
              <a:t>LSE </a:t>
            </a:r>
            <a:r>
              <a:rPr lang="zh-CN" altLang="en-US" sz="1600" dirty="0">
                <a:latin typeface="微软雅黑" panose="020B0503020204020204" pitchFamily="34" charset="-122"/>
                <a:ea typeface="微软雅黑" panose="020B0503020204020204" pitchFamily="34" charset="-122"/>
              </a:rPr>
              <a:t>，由一个</a:t>
            </a:r>
            <a:r>
              <a:rPr lang="en-US" altLang="zh-CN" sz="1600" dirty="0">
                <a:latin typeface="微软雅黑" panose="020B0503020204020204" pitchFamily="34" charset="-122"/>
                <a:ea typeface="微软雅黑" panose="020B0503020204020204" pitchFamily="34" charset="-122"/>
              </a:rPr>
              <a:t>32.768KHz</a:t>
            </a:r>
            <a:r>
              <a:rPr lang="zh-CN" altLang="en-US" sz="1600" dirty="0">
                <a:latin typeface="微软雅黑" panose="020B0503020204020204" pitchFamily="34" charset="-122"/>
                <a:ea typeface="微软雅黑" panose="020B0503020204020204" pitchFamily="34" charset="-122"/>
              </a:rPr>
              <a:t>的晶体</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陶瓷谐振器构成的振荡器产生。</a:t>
            </a:r>
            <a:endParaRPr lang="en-US" altLang="zh-CN" sz="1600" dirty="0">
              <a:latin typeface="微软雅黑" panose="020B0503020204020204" pitchFamily="34" charset="-122"/>
              <a:ea typeface="微软雅黑" panose="020B0503020204020204" pitchFamily="34" charset="-122"/>
            </a:endParaRPr>
          </a:p>
          <a:p>
            <a:pPr defTabSz="914400">
              <a:defRPr/>
            </a:pPr>
            <a:endParaRPr lang="en-US" altLang="zh-CN" sz="1600" dirty="0">
              <a:latin typeface="微软雅黑" panose="020B0503020204020204" pitchFamily="34" charset="-122"/>
              <a:ea typeface="微软雅黑" panose="020B0503020204020204" pitchFamily="34" charset="-122"/>
            </a:endParaRPr>
          </a:p>
          <a:p>
            <a:pPr defTabSz="914400">
              <a:defRPr/>
            </a:pPr>
            <a:r>
              <a:rPr lang="zh-CN" altLang="en-US" sz="1600" dirty="0">
                <a:latin typeface="微软雅黑" panose="020B0503020204020204" pitchFamily="34" charset="-122"/>
                <a:ea typeface="微软雅黑" panose="020B0503020204020204" pitchFamily="34" charset="-122"/>
              </a:rPr>
              <a:t>标注</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处为</a:t>
            </a:r>
            <a:r>
              <a:rPr lang="en-US" altLang="zh-CN" sz="1600" dirty="0">
                <a:latin typeface="微软雅黑" panose="020B0503020204020204" pitchFamily="34" charset="-122"/>
                <a:ea typeface="微软雅黑" panose="020B0503020204020204" pitchFamily="34" charset="-122"/>
              </a:rPr>
              <a:t>HSE </a:t>
            </a:r>
            <a:r>
              <a:rPr lang="zh-CN" altLang="en-US" sz="1600" dirty="0">
                <a:latin typeface="微软雅黑" panose="020B0503020204020204" pitchFamily="34" charset="-122"/>
                <a:ea typeface="微软雅黑" panose="020B0503020204020204" pitchFamily="34" charset="-122"/>
              </a:rPr>
              <a:t>，由一个</a:t>
            </a:r>
            <a:r>
              <a:rPr lang="en-US" altLang="zh-CN" sz="1600" dirty="0">
                <a:latin typeface="微软雅黑" panose="020B0503020204020204" pitchFamily="34" charset="-122"/>
                <a:ea typeface="微软雅黑" panose="020B0503020204020204" pitchFamily="34" charset="-122"/>
              </a:rPr>
              <a:t>4~26MHz</a:t>
            </a:r>
            <a:r>
              <a:rPr lang="zh-CN" altLang="en-US" sz="1600" dirty="0">
                <a:latin typeface="微软雅黑" panose="020B0503020204020204" pitchFamily="34" charset="-122"/>
                <a:ea typeface="微软雅黑" panose="020B0503020204020204" pitchFamily="34" charset="-122"/>
              </a:rPr>
              <a:t>的晶体</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陶瓷谐振器构成的振荡器产生，通过综合</a:t>
            </a:r>
            <a:r>
              <a:rPr lang="en-US" altLang="zh-CN" sz="1600" dirty="0">
                <a:latin typeface="微软雅黑" panose="020B0503020204020204" pitchFamily="34" charset="-122"/>
                <a:ea typeface="微软雅黑" panose="020B0503020204020204" pitchFamily="34" charset="-122"/>
              </a:rPr>
              <a:t>PLL</a:t>
            </a:r>
            <a:r>
              <a:rPr lang="zh-CN" altLang="en-US" sz="1600" dirty="0">
                <a:latin typeface="微软雅黑" panose="020B0503020204020204" pitchFamily="34" charset="-122"/>
                <a:ea typeface="微软雅黑" panose="020B0503020204020204" pitchFamily="34" charset="-122"/>
              </a:rPr>
              <a:t>（锁相环）电路的工作方式以及芯片的工作频率。</a:t>
            </a:r>
            <a:endParaRPr lang="en-US" altLang="zh-CN" sz="1600" dirty="0">
              <a:latin typeface="微软雅黑" panose="020B0503020204020204" pitchFamily="34" charset="-122"/>
              <a:ea typeface="微软雅黑" panose="020B0503020204020204" pitchFamily="34" charset="-122"/>
            </a:endParaRPr>
          </a:p>
          <a:p>
            <a:pPr defTabSz="914400">
              <a:defRPr/>
            </a:pPr>
            <a:endParaRPr lang="zh-CN" altLang="en-US" sz="1600" dirty="0">
              <a:latin typeface="微软雅黑" panose="020B0503020204020204" pitchFamily="34" charset="-122"/>
              <a:ea typeface="微软雅黑" panose="020B0503020204020204" pitchFamily="34" charset="-122"/>
            </a:endParaRPr>
          </a:p>
          <a:p>
            <a:pPr defTabSz="914400">
              <a:defRPr/>
            </a:pPr>
            <a:r>
              <a:rPr lang="zh-CN" altLang="en-US" sz="1600" dirty="0">
                <a:latin typeface="微软雅黑" panose="020B0503020204020204" pitchFamily="34" charset="-122"/>
                <a:ea typeface="微软雅黑" panose="020B0503020204020204" pitchFamily="34" charset="-122"/>
              </a:rPr>
              <a:t>标注</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处为外部</a:t>
            </a:r>
            <a:r>
              <a:rPr lang="en-US" altLang="zh-CN" sz="1600" dirty="0">
                <a:latin typeface="微软雅黑" panose="020B0503020204020204" pitchFamily="34" charset="-122"/>
                <a:ea typeface="微软雅黑" panose="020B0503020204020204" pitchFamily="34" charset="-122"/>
              </a:rPr>
              <a:t>PHY</a:t>
            </a:r>
            <a:r>
              <a:rPr lang="zh-CN" altLang="en-US" sz="1600" dirty="0">
                <a:latin typeface="微软雅黑" panose="020B0503020204020204" pitchFamily="34" charset="-122"/>
                <a:ea typeface="微软雅黑" panose="020B0503020204020204" pitchFamily="34" charset="-122"/>
              </a:rPr>
              <a:t>，为以太网</a:t>
            </a:r>
            <a:r>
              <a:rPr lang="en-US" altLang="zh-CN" sz="1600" dirty="0">
                <a:latin typeface="微软雅黑" panose="020B0503020204020204" pitchFamily="34" charset="-122"/>
                <a:ea typeface="微软雅黑" panose="020B0503020204020204" pitchFamily="34" charset="-122"/>
              </a:rPr>
              <a:t>MAC</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USB</a:t>
            </a:r>
            <a:r>
              <a:rPr lang="zh-CN" altLang="en-US" sz="1600" dirty="0">
                <a:latin typeface="微软雅黑" panose="020B0503020204020204" pitchFamily="34" charset="-122"/>
                <a:ea typeface="微软雅黑" panose="020B0503020204020204" pitchFamily="34" charset="-122"/>
              </a:rPr>
              <a:t>提供时钟。</a:t>
            </a:r>
          </a:p>
        </p:txBody>
      </p:sp>
    </p:spTree>
    <p:extLst>
      <p:ext uri="{BB962C8B-B14F-4D97-AF65-F5344CB8AC3E}">
        <p14:creationId xmlns:p14="http://schemas.microsoft.com/office/powerpoint/2010/main" val="13272808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TM03090434[[fn=木材纹理]]</Template>
  <TotalTime>7626</TotalTime>
  <Words>8337</Words>
  <Application>Microsoft Office PowerPoint</Application>
  <PresentationFormat>全屏显示(4:3)</PresentationFormat>
  <Paragraphs>394</Paragraphs>
  <Slides>53</Slides>
  <Notes>27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64" baseType="lpstr">
      <vt:lpstr>方正姚体</vt:lpstr>
      <vt:lpstr>宋体</vt:lpstr>
      <vt:lpstr>微软雅黑</vt:lpstr>
      <vt:lpstr>Arial</vt:lpstr>
      <vt:lpstr>Calibri</vt:lpstr>
      <vt:lpstr>Cambria Math</vt:lpstr>
      <vt:lpstr>Rockwell</vt:lpstr>
      <vt:lpstr>Rockwell Condensed</vt:lpstr>
      <vt:lpstr>Wingdings</vt:lpstr>
      <vt:lpstr>木活字</vt:lpstr>
      <vt:lpstr>Equation</vt:lpstr>
      <vt:lpstr>第七章 嵌入式最小系统 构建</vt:lpstr>
      <vt:lpstr>目录</vt:lpstr>
      <vt:lpstr>7.1 嵌入式最小系统</vt:lpstr>
      <vt:lpstr>7.2 STM32嵌入式微控制器</vt:lpstr>
      <vt:lpstr>PowerPoint 演示文稿</vt:lpstr>
      <vt:lpstr>7.2.1电源系统</vt:lpstr>
      <vt:lpstr>PowerPoint 演示文稿</vt:lpstr>
      <vt:lpstr>7.2.2 时钟系统</vt:lpstr>
      <vt:lpstr>PowerPoint 演示文稿</vt:lpstr>
      <vt:lpstr>7.2.3 复位系统 </vt:lpstr>
      <vt:lpstr>7.2.4 外部接口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7.3 基于STM32微控制器的最小系统构建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嵌入式系统概论</dc:title>
  <dc:creator>guojian</dc:creator>
  <cp:lastModifiedBy>Guo Jian</cp:lastModifiedBy>
  <cp:revision>504</cp:revision>
  <dcterms:created xsi:type="dcterms:W3CDTF">2021-03-26T07:49:19Z</dcterms:created>
  <dcterms:modified xsi:type="dcterms:W3CDTF">2021-08-24T05:36:43Z</dcterms:modified>
</cp:coreProperties>
</file>